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Lst>
  <p:notesMasterIdLst>
    <p:notesMasterId r:id="rId20"/>
  </p:notesMasterIdLst>
  <p:handoutMasterIdLst>
    <p:handoutMasterId r:id="rId21"/>
  </p:handoutMasterIdLst>
  <p:sldIdLst>
    <p:sldId id="256" r:id="rId2"/>
    <p:sldId id="262" r:id="rId3"/>
    <p:sldId id="263" r:id="rId4"/>
    <p:sldId id="264" r:id="rId5"/>
    <p:sldId id="265" r:id="rId6"/>
    <p:sldId id="266" r:id="rId7"/>
    <p:sldId id="267" r:id="rId8"/>
    <p:sldId id="258" r:id="rId9"/>
    <p:sldId id="259" r:id="rId10"/>
    <p:sldId id="261" r:id="rId11"/>
    <p:sldId id="260" r:id="rId12"/>
    <p:sldId id="268" r:id="rId13"/>
    <p:sldId id="269" r:id="rId14"/>
    <p:sldId id="274" r:id="rId15"/>
    <p:sldId id="270" r:id="rId16"/>
    <p:sldId id="271" r:id="rId17"/>
    <p:sldId id="272" r:id="rId18"/>
    <p:sldId id="273"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BF5"/>
    <a:srgbClr val="DAE7F6"/>
    <a:srgbClr val="2DA2BF"/>
    <a:srgbClr val="67202F"/>
    <a:srgbClr val="0000F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22" autoAdjust="0"/>
  </p:normalViewPr>
  <p:slideViewPr>
    <p:cSldViewPr>
      <p:cViewPr varScale="1">
        <p:scale>
          <a:sx n="88" d="100"/>
          <a:sy n="88" d="100"/>
        </p:scale>
        <p:origin x="120" y="63"/>
      </p:cViewPr>
      <p:guideLst>
        <p:guide orient="horz" pos="1296"/>
        <p:guide pos="3840"/>
      </p:guideLst>
    </p:cSldViewPr>
  </p:slideViewPr>
  <p:notesTextViewPr>
    <p:cViewPr>
      <p:scale>
        <a:sx n="3" d="2"/>
        <a:sy n="3" d="2"/>
      </p:scale>
      <p:origin x="0" y="0"/>
    </p:cViewPr>
  </p:notesTextViewPr>
  <p:sorterViewPr>
    <p:cViewPr>
      <p:scale>
        <a:sx n="70" d="100"/>
        <a:sy n="70" d="100"/>
      </p:scale>
      <p:origin x="0" y="-5355"/>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Date Placeholder 3">
            <a:extLst>
              <a:ext uri="{FF2B5EF4-FFF2-40B4-BE49-F238E27FC236}">
                <a16:creationId xmlns:a16="http://schemas.microsoft.com/office/drawing/2014/main" id="{00FBC534-17C0-4222-AADE-7C7F790884C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86D7AF6E-738D-4097-8AA1-592F35F877B8}"/>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13" name="Slide Number Placeholder 5">
            <a:extLst>
              <a:ext uri="{FF2B5EF4-FFF2-40B4-BE49-F238E27FC236}">
                <a16:creationId xmlns:a16="http://schemas.microsoft.com/office/drawing/2014/main" id="{C6B0EE7E-6ABF-45F2-862B-59DFDDA071F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118034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12-15-2020 v1.1</a:t>
            </a:r>
            <a:endParaRPr lang="en-US" dirty="0"/>
          </a:p>
        </p:txBody>
      </p:sp>
      <p:sp>
        <p:nvSpPr>
          <p:cNvPr id="3" name="Footer Placeholder 2"/>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0214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pPr>
              <a:defRPr/>
            </a:pPr>
            <a:r>
              <a:rPr lang="es-ES"/>
              <a:t>NJ Bogart Anuity Calculator Scenarios</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C9E40DD9-AFE8-4D60-AA3F-68A9C8E6EEDF}"/>
              </a:ext>
            </a:extLst>
          </p:cNvPr>
          <p:cNvSpPr/>
          <p:nvPr userDrawn="1"/>
        </p:nvSpPr>
        <p:spPr>
          <a:xfrm rot="16200000">
            <a:off x="8144253" y="2810256"/>
            <a:ext cx="6876288" cy="1219200"/>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9" name="What">
            <a:extLst>
              <a:ext uri="{FF2B5EF4-FFF2-40B4-BE49-F238E27FC236}">
                <a16:creationId xmlns:a16="http://schemas.microsoft.com/office/drawing/2014/main" id="{965642A7-79E6-4FEF-83E0-48F7B51B43FD}"/>
              </a:ext>
            </a:extLst>
          </p:cNvPr>
          <p:cNvSpPr>
            <a:spLocks noGrp="1"/>
          </p:cNvSpPr>
          <p:nvPr>
            <p:ph type="body" sz="quarter" idx="13" hasCustomPrompt="1"/>
          </p:nvPr>
        </p:nvSpPr>
        <p:spPr>
          <a:xfrm>
            <a:off x="1066803" y="1295400"/>
            <a:ext cx="9734550" cy="584775"/>
          </a:xfrm>
          <a:ln>
            <a:solidFill>
              <a:schemeClr val="tx2"/>
            </a:solidFill>
          </a:ln>
        </p:spPr>
        <p:txBody>
          <a:bodyPr wrap="none">
            <a:normAutofit/>
          </a:bodyPr>
          <a:lstStyle>
            <a:lvl1pPr marL="0" indent="0">
              <a:buNone/>
              <a:defRPr/>
            </a:lvl1pPr>
          </a:lstStyle>
          <a:p>
            <a:pPr lvl="0"/>
            <a:r>
              <a:rPr lang="en-US" dirty="0"/>
              <a:t>What to show instead of slide (e.g. filename, </a:t>
            </a:r>
            <a:r>
              <a:rPr lang="en-US" dirty="0" err="1"/>
              <a:t>url</a:t>
            </a:r>
            <a:r>
              <a:rPr lang="en-US" dirty="0"/>
              <a:t>)</a:t>
            </a:r>
          </a:p>
        </p:txBody>
      </p:sp>
      <p:sp>
        <p:nvSpPr>
          <p:cNvPr id="6" name="TextBox 5">
            <a:extLst>
              <a:ext uri="{FF2B5EF4-FFF2-40B4-BE49-F238E27FC236}">
                <a16:creationId xmlns:a16="http://schemas.microsoft.com/office/drawing/2014/main" id="{B5C8B972-1573-4CEB-9525-B59B80DB252E}"/>
              </a:ext>
            </a:extLst>
          </p:cNvPr>
          <p:cNvSpPr txBox="1"/>
          <p:nvPr userDrawn="1"/>
        </p:nvSpPr>
        <p:spPr>
          <a:xfrm>
            <a:off x="1066803" y="2061606"/>
            <a:ext cx="9734549" cy="461665"/>
          </a:xfrm>
          <a:prstGeom prst="rect">
            <a:avLst/>
          </a:prstGeom>
          <a:noFill/>
        </p:spPr>
        <p:txBody>
          <a:bodyPr wrap="square" rtlCol="0">
            <a:spAutoFit/>
          </a:bodyPr>
          <a:lstStyle/>
          <a:p>
            <a:r>
              <a:rPr lang="en-US" sz="1200" dirty="0"/>
              <a:t>The student will see the above (pdf, image, webpage, etc.) instead of what is on this slide.  Your narration will still play while they’re seeing the above.  You can add anything you want (text box, pictures, etc.) to this slide to help you with your narration.</a:t>
            </a:r>
          </a:p>
        </p:txBody>
      </p:sp>
      <p:sp>
        <p:nvSpPr>
          <p:cNvPr id="8" name="TextBox 7">
            <a:extLst>
              <a:ext uri="{FF2B5EF4-FFF2-40B4-BE49-F238E27FC236}">
                <a16:creationId xmlns:a16="http://schemas.microsoft.com/office/drawing/2014/main" id="{C16FF369-8137-4C88-9F0C-2C6004828C74}"/>
              </a:ext>
            </a:extLst>
          </p:cNvPr>
          <p:cNvSpPr txBox="1"/>
          <p:nvPr userDrawn="1"/>
        </p:nvSpPr>
        <p:spPr>
          <a:xfrm>
            <a:off x="11201400" y="342900"/>
            <a:ext cx="842090" cy="6134100"/>
          </a:xfrm>
          <a:prstGeom prst="rect">
            <a:avLst/>
          </a:prstGeom>
          <a:noFill/>
        </p:spPr>
        <p:txBody>
          <a:bodyPr vert="wordArtVert" wrap="square" rtlCol="0">
            <a:spAutoFit/>
          </a:bodyPr>
          <a:lstStyle/>
          <a:p>
            <a:r>
              <a:rPr lang="en-US" sz="3600" b="1" dirty="0">
                <a:solidFill>
                  <a:srgbClr val="FFFF00"/>
                </a:solidFill>
              </a:rPr>
              <a:t>Alt View</a:t>
            </a:r>
          </a:p>
        </p:txBody>
      </p:sp>
    </p:spTree>
    <p:extLst>
      <p:ext uri="{BB962C8B-B14F-4D97-AF65-F5344CB8AC3E}">
        <p14:creationId xmlns:p14="http://schemas.microsoft.com/office/powerpoint/2010/main" val="1815492107"/>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pPr>
              <a:defRPr/>
            </a:pPr>
            <a:r>
              <a:rPr lang="es-ES"/>
              <a:t>NJ Bogart Anuity Calculator Scenarios</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C9E40DD9-AFE8-4D60-AA3F-68A9C8E6EEDF}"/>
              </a:ext>
            </a:extLst>
          </p:cNvPr>
          <p:cNvSpPr/>
          <p:nvPr userDrawn="1"/>
        </p:nvSpPr>
        <p:spPr>
          <a:xfrm rot="16200000">
            <a:off x="8144253" y="2810256"/>
            <a:ext cx="6876288" cy="1219200"/>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9" name="What">
            <a:extLst>
              <a:ext uri="{FF2B5EF4-FFF2-40B4-BE49-F238E27FC236}">
                <a16:creationId xmlns:a16="http://schemas.microsoft.com/office/drawing/2014/main" id="{965642A7-79E6-4FEF-83E0-48F7B51B43FD}"/>
              </a:ext>
            </a:extLst>
          </p:cNvPr>
          <p:cNvSpPr>
            <a:spLocks noGrp="1"/>
          </p:cNvSpPr>
          <p:nvPr>
            <p:ph type="body" sz="quarter" idx="13" hasCustomPrompt="1"/>
          </p:nvPr>
        </p:nvSpPr>
        <p:spPr>
          <a:xfrm>
            <a:off x="1084263" y="2514600"/>
            <a:ext cx="9734550" cy="584775"/>
          </a:xfrm>
          <a:ln>
            <a:solidFill>
              <a:schemeClr val="tx2"/>
            </a:solidFill>
          </a:ln>
        </p:spPr>
        <p:txBody>
          <a:bodyPr wrap="none">
            <a:normAutofit/>
          </a:bodyPr>
          <a:lstStyle>
            <a:lvl1pPr marL="0" indent="0">
              <a:buNone/>
              <a:defRPr/>
            </a:lvl1pPr>
          </a:lstStyle>
          <a:p>
            <a:pPr lvl="0"/>
            <a:r>
              <a:rPr lang="en-US" dirty="0"/>
              <a:t>Filename for video to show instead of this slide</a:t>
            </a:r>
          </a:p>
        </p:txBody>
      </p:sp>
      <p:sp>
        <p:nvSpPr>
          <p:cNvPr id="6" name="TextBox 5">
            <a:extLst>
              <a:ext uri="{FF2B5EF4-FFF2-40B4-BE49-F238E27FC236}">
                <a16:creationId xmlns:a16="http://schemas.microsoft.com/office/drawing/2014/main" id="{AC4DE80B-7425-435A-BE4E-B5C0DA640091}"/>
              </a:ext>
            </a:extLst>
          </p:cNvPr>
          <p:cNvSpPr txBox="1"/>
          <p:nvPr userDrawn="1"/>
        </p:nvSpPr>
        <p:spPr>
          <a:xfrm>
            <a:off x="1066803" y="3189023"/>
            <a:ext cx="9734549" cy="276999"/>
          </a:xfrm>
          <a:prstGeom prst="rect">
            <a:avLst/>
          </a:prstGeom>
          <a:noFill/>
        </p:spPr>
        <p:txBody>
          <a:bodyPr wrap="square" rtlCol="0">
            <a:spAutoFit/>
          </a:bodyPr>
          <a:lstStyle/>
          <a:p>
            <a:r>
              <a:rPr lang="en-US" sz="1200" dirty="0"/>
              <a:t>The student will see the above video instead of what is on this slide.  Any narration on this slide will be ignored and the audio in the video will play instead.</a:t>
            </a:r>
          </a:p>
        </p:txBody>
      </p:sp>
      <p:sp>
        <p:nvSpPr>
          <p:cNvPr id="8" name="TextBox 7">
            <a:extLst>
              <a:ext uri="{FF2B5EF4-FFF2-40B4-BE49-F238E27FC236}">
                <a16:creationId xmlns:a16="http://schemas.microsoft.com/office/drawing/2014/main" id="{9A7C8604-B76F-4C0D-AAC8-02AA75361E85}"/>
              </a:ext>
            </a:extLst>
          </p:cNvPr>
          <p:cNvSpPr txBox="1"/>
          <p:nvPr userDrawn="1"/>
        </p:nvSpPr>
        <p:spPr>
          <a:xfrm>
            <a:off x="11201400" y="342900"/>
            <a:ext cx="842090" cy="6134100"/>
          </a:xfrm>
          <a:prstGeom prst="rect">
            <a:avLst/>
          </a:prstGeom>
          <a:noFill/>
        </p:spPr>
        <p:txBody>
          <a:bodyPr vert="wordArtVert" wrap="square" rtlCol="0">
            <a:spAutoFit/>
          </a:bodyPr>
          <a:lstStyle/>
          <a:p>
            <a:r>
              <a:rPr lang="en-US" sz="3600" b="1" dirty="0">
                <a:solidFill>
                  <a:srgbClr val="FFFF00"/>
                </a:solidFill>
              </a:rPr>
              <a:t>Alt Video</a:t>
            </a:r>
          </a:p>
        </p:txBody>
      </p:sp>
    </p:spTree>
    <p:extLst>
      <p:ext uri="{BB962C8B-B14F-4D97-AF65-F5344CB8AC3E}">
        <p14:creationId xmlns:p14="http://schemas.microsoft.com/office/powerpoint/2010/main" val="2003847530"/>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2" y="1752600"/>
            <a:ext cx="12191997" cy="152400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916502" y="3697339"/>
            <a:ext cx="10284897" cy="1112839"/>
          </a:xfrm>
          <a:prstGeom prst="rect">
            <a:avLst/>
          </a:prstGeom>
        </p:spPr>
        <p:txBody>
          <a:bodyPr anchor="ctr">
            <a:noAutofit/>
          </a:bodyPr>
          <a:lstStyle>
            <a:lvl1pPr marL="0" indent="0" algn="ctr">
              <a:spcBef>
                <a:spcPts val="0"/>
              </a:spcBef>
              <a:buNone/>
              <a:defRPr sz="32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Section subtitle</a:t>
            </a:r>
          </a:p>
        </p:txBody>
      </p:sp>
      <p:sp>
        <p:nvSpPr>
          <p:cNvPr id="6" name="Title 5"/>
          <p:cNvSpPr>
            <a:spLocks noGrp="1"/>
          </p:cNvSpPr>
          <p:nvPr>
            <p:ph type="title" hasCustomPrompt="1"/>
          </p:nvPr>
        </p:nvSpPr>
        <p:spPr>
          <a:xfrm>
            <a:off x="914456" y="1875512"/>
            <a:ext cx="10286944" cy="1219200"/>
          </a:xfrm>
        </p:spPr>
        <p:txBody>
          <a:bodyPr>
            <a:noAutofit/>
          </a:bodyPr>
          <a:lstStyle>
            <a:lvl1pPr algn="ctr">
              <a:defRPr sz="4400"/>
            </a:lvl1pPr>
          </a:lstStyle>
          <a:p>
            <a:r>
              <a:rPr lang="en-US" dirty="0"/>
              <a:t>Click to edit Section title</a:t>
            </a:r>
          </a:p>
        </p:txBody>
      </p:sp>
      <p:sp>
        <p:nvSpPr>
          <p:cNvPr id="11" name="Date Placeholder 3">
            <a:extLst>
              <a:ext uri="{FF2B5EF4-FFF2-40B4-BE49-F238E27FC236}">
                <a16:creationId xmlns:a16="http://schemas.microsoft.com/office/drawing/2014/main" id="{00FBC534-17C0-4222-AADE-7C7F790884C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86D7AF6E-738D-4097-8AA1-592F35F877B8}"/>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13" name="Slide Number Placeholder 5">
            <a:extLst>
              <a:ext uri="{FF2B5EF4-FFF2-40B4-BE49-F238E27FC236}">
                <a16:creationId xmlns:a16="http://schemas.microsoft.com/office/drawing/2014/main" id="{C6B0EE7E-6ABF-45F2-862B-59DFDDA071F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25342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E2777EEB-671D-46C7-BE06-6AACE943B2FD}"/>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0B101F8C-20C6-48F8-B9D4-05A3F4250B35}"/>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13" name="Slide Number Placeholder 5">
            <a:extLst>
              <a:ext uri="{FF2B5EF4-FFF2-40B4-BE49-F238E27FC236}">
                <a16:creationId xmlns:a16="http://schemas.microsoft.com/office/drawing/2014/main" id="{955A77E5-43A5-434A-9B37-8D795097B934}"/>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2712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pPr>
              <a:defRPr/>
            </a:pPr>
            <a:r>
              <a:rPr lang="es-ES"/>
              <a:t>NJ Bogart Anuity Calculator Scenarios</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4270348"/>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p>
        </p:txBody>
      </p:sp>
      <p:sp>
        <p:nvSpPr>
          <p:cNvPr id="4" name="Footer Placeholder 3"/>
          <p:cNvSpPr>
            <a:spLocks noGrp="1"/>
          </p:cNvSpPr>
          <p:nvPr>
            <p:ph type="ftr" sz="quarter" idx="11"/>
          </p:nvPr>
        </p:nvSpPr>
        <p:spPr/>
        <p:txBody>
          <a:bodyPr/>
          <a:lstStyle/>
          <a:p>
            <a:pPr>
              <a:defRPr/>
            </a:pPr>
            <a:r>
              <a:rPr lang="es-ES"/>
              <a:t>NJ Bogart Anuity Calculator Scenarios</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755979"/>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12-15-2020 v1.1</a:t>
            </a:r>
          </a:p>
        </p:txBody>
      </p:sp>
      <p:sp>
        <p:nvSpPr>
          <p:cNvPr id="8" name="Footer Placeholder 7"/>
          <p:cNvSpPr>
            <a:spLocks noGrp="1"/>
          </p:cNvSpPr>
          <p:nvPr>
            <p:ph type="ftr" sz="quarter" idx="11"/>
          </p:nvPr>
        </p:nvSpPr>
        <p:spPr/>
        <p:txBody>
          <a:bodyPr/>
          <a:lstStyle/>
          <a:p>
            <a:pPr>
              <a:defRPr/>
            </a:pPr>
            <a:r>
              <a:rPr lang="es-ES"/>
              <a:t>NJ Bogart Anuity Calculator Scenarios</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38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a:t>Click to edit Master text styles</a:t>
            </a:r>
          </a:p>
          <a:p>
            <a:pPr lvl="1"/>
            <a:r>
              <a:rPr lang="en-US"/>
              <a:t>Second level</a:t>
            </a:r>
          </a:p>
        </p:txBody>
      </p:sp>
      <p:sp>
        <p:nvSpPr>
          <p:cNvPr id="4" name="Picture Placeholder 3"/>
          <p:cNvSpPr>
            <a:spLocks noGrp="1"/>
          </p:cNvSpPr>
          <p:nvPr>
            <p:ph type="pic" sz="quarter" idx="15"/>
          </p:nvPr>
        </p:nvSpPr>
        <p:spPr>
          <a:xfrm>
            <a:off x="838205" y="1752600"/>
            <a:ext cx="10492873" cy="2217738"/>
          </a:xfrm>
        </p:spPr>
        <p:txBody>
          <a:bodyPr/>
          <a:lstStyle>
            <a:lvl1pPr marL="0" indent="0">
              <a:buNone/>
              <a:defRPr/>
            </a:lvl1pPr>
          </a:lstStyle>
          <a:p>
            <a:r>
              <a:rPr lang="en-US"/>
              <a:t>Click icon to add picture</a:t>
            </a:r>
            <a:endParaRPr lang="en-US" dirty="0"/>
          </a:p>
        </p:txBody>
      </p:sp>
      <p:sp>
        <p:nvSpPr>
          <p:cNvPr id="8" name="Date Placeholder 3">
            <a:extLst>
              <a:ext uri="{FF2B5EF4-FFF2-40B4-BE49-F238E27FC236}">
                <a16:creationId xmlns:a16="http://schemas.microsoft.com/office/drawing/2014/main" id="{A89C4C11-F6BF-449E-B432-1002EDEA943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1" name="Footer Placeholder 4">
            <a:extLst>
              <a:ext uri="{FF2B5EF4-FFF2-40B4-BE49-F238E27FC236}">
                <a16:creationId xmlns:a16="http://schemas.microsoft.com/office/drawing/2014/main" id="{91D1D2E6-12E6-4DB9-BE31-DE2C0B6BC05F}"/>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12" name="Slide Number Placeholder 5">
            <a:extLst>
              <a:ext uri="{FF2B5EF4-FFF2-40B4-BE49-F238E27FC236}">
                <a16:creationId xmlns:a16="http://schemas.microsoft.com/office/drawing/2014/main" id="{C2B8A865-8A0B-4AA8-A5A9-D1D8E11691E6}"/>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31824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761434"/>
            <a:ext cx="97536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4A5B7494-2933-4BD6-AC6A-2829F425BE06}"/>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1" name="Footer Placeholder 4">
            <a:extLst>
              <a:ext uri="{FF2B5EF4-FFF2-40B4-BE49-F238E27FC236}">
                <a16:creationId xmlns:a16="http://schemas.microsoft.com/office/drawing/2014/main" id="{42BF282B-6D54-4CA6-A232-C11E0F11AAAC}"/>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12" name="Slide Number Placeholder 5">
            <a:extLst>
              <a:ext uri="{FF2B5EF4-FFF2-40B4-BE49-F238E27FC236}">
                <a16:creationId xmlns:a16="http://schemas.microsoft.com/office/drawing/2014/main" id="{88110B43-CEF2-45E2-BBC8-430AB67CB4D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350813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12-15-2020 v1.1</a:t>
            </a:r>
          </a:p>
        </p:txBody>
      </p:sp>
      <p:sp>
        <p:nvSpPr>
          <p:cNvPr id="3" name="Footer Placeholder 2"/>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395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NJ Bogart Anuity Calculator Scenarios</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28904772"/>
      </p:ext>
    </p:extLst>
  </p:cSld>
  <p:clrMap bg1="lt1" tx1="dk1" bg2="lt2" tx2="dk2" accent1="accent1" accent2="accent2" accent3="accent3" accent4="accent4" accent5="accent5" accent6="accent6" hlink="hlink" folHlink="folHlink"/>
  <p:sldLayoutIdLst>
    <p:sldLayoutId id="2147484493" r:id="rId1"/>
    <p:sldLayoutId id="2147484515" r:id="rId2"/>
    <p:sldLayoutId id="2147484517" r:id="rId3"/>
    <p:sldLayoutId id="2147484498" r:id="rId4"/>
    <p:sldLayoutId id="2147484495" r:id="rId5"/>
    <p:sldLayoutId id="2147484496" r:id="rId6"/>
    <p:sldLayoutId id="2147484516" r:id="rId7"/>
    <p:sldLayoutId id="2147484497" r:id="rId8"/>
    <p:sldLayoutId id="2147484499" r:id="rId9"/>
    <p:sldLayoutId id="2147484500" r:id="rId10"/>
    <p:sldLayoutId id="2147484518" r:id="rId11"/>
    <p:sldLayoutId id="2147484519" r:id="rId12"/>
  </p:sldLayoutIdLst>
  <p:hf hdr="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E90A32-006E-4685-A43A-C876337DBE0F}"/>
              </a:ext>
            </a:extLst>
          </p:cNvPr>
          <p:cNvSpPr>
            <a:spLocks noGrp="1"/>
          </p:cNvSpPr>
          <p:nvPr>
            <p:ph type="subTitle" idx="1"/>
          </p:nvPr>
        </p:nvSpPr>
        <p:spPr>
          <a:xfrm>
            <a:off x="609604" y="3697339"/>
            <a:ext cx="7543796" cy="1112839"/>
          </a:xfrm>
        </p:spPr>
        <p:txBody>
          <a:bodyPr/>
          <a:lstStyle/>
          <a:p>
            <a:r>
              <a:rPr lang="en-US" dirty="0"/>
              <a:t>Exercises based on 2019 as current tax year</a:t>
            </a:r>
          </a:p>
        </p:txBody>
      </p:sp>
      <p:sp>
        <p:nvSpPr>
          <p:cNvPr id="3" name="Title 2">
            <a:extLst>
              <a:ext uri="{FF2B5EF4-FFF2-40B4-BE49-F238E27FC236}">
                <a16:creationId xmlns:a16="http://schemas.microsoft.com/office/drawing/2014/main" id="{0486D8C2-CC35-4A7F-A70B-10DDEFF5B235}"/>
              </a:ext>
            </a:extLst>
          </p:cNvPr>
          <p:cNvSpPr>
            <a:spLocks noGrp="1"/>
          </p:cNvSpPr>
          <p:nvPr>
            <p:ph type="title"/>
          </p:nvPr>
        </p:nvSpPr>
        <p:spPr/>
        <p:txBody>
          <a:bodyPr/>
          <a:lstStyle/>
          <a:p>
            <a:r>
              <a:rPr lang="en-US" dirty="0"/>
              <a:t>Scenarios to Practice Using Bogart Annuity Calculator</a:t>
            </a:r>
          </a:p>
        </p:txBody>
      </p:sp>
      <p:sp>
        <p:nvSpPr>
          <p:cNvPr id="6" name="Slide Number Placeholder 5">
            <a:extLst>
              <a:ext uri="{FF2B5EF4-FFF2-40B4-BE49-F238E27FC236}">
                <a16:creationId xmlns:a16="http://schemas.microsoft.com/office/drawing/2014/main" id="{7C77BA70-AF24-47D2-B814-1AF87BCBB33F}"/>
              </a:ext>
            </a:extLst>
          </p:cNvPr>
          <p:cNvSpPr>
            <a:spLocks noGrp="1"/>
          </p:cNvSpPr>
          <p:nvPr>
            <p:ph type="sldNum" sz="quarter" idx="4"/>
          </p:nvPr>
        </p:nvSpPr>
        <p:spPr/>
        <p:txBody>
          <a:bodyPr/>
          <a:lstStyle/>
          <a:p>
            <a:pPr>
              <a:defRPr/>
            </a:pPr>
            <a:fld id="{0C71C609-0F0D-4841-9F2F-030B3379F104}" type="slidenum">
              <a:rPr lang="en-US" altLang="en-US" smtClean="0"/>
              <a:pPr>
                <a:defRPr/>
              </a:pPr>
              <a:t>1</a:t>
            </a:fld>
            <a:endParaRPr lang="en-US" altLang="en-US" dirty="0"/>
          </a:p>
        </p:txBody>
      </p:sp>
      <p:sp>
        <p:nvSpPr>
          <p:cNvPr id="7" name="Date Placeholder 6">
            <a:extLst>
              <a:ext uri="{FF2B5EF4-FFF2-40B4-BE49-F238E27FC236}">
                <a16:creationId xmlns:a16="http://schemas.microsoft.com/office/drawing/2014/main" id="{B76D1045-D2E9-458E-9CAA-0EC66B64ED58}"/>
              </a:ext>
            </a:extLst>
          </p:cNvPr>
          <p:cNvSpPr>
            <a:spLocks noGrp="1"/>
          </p:cNvSpPr>
          <p:nvPr>
            <p:ph type="dt" sz="half" idx="2"/>
          </p:nvPr>
        </p:nvSpPr>
        <p:spPr/>
        <p:txBody>
          <a:bodyPr/>
          <a:lstStyle/>
          <a:p>
            <a:r>
              <a:rPr lang="en-US"/>
              <a:t>12-15-2020 v1.1</a:t>
            </a:r>
            <a:endParaRPr lang="en-US" dirty="0"/>
          </a:p>
        </p:txBody>
      </p:sp>
      <p:sp>
        <p:nvSpPr>
          <p:cNvPr id="8" name="Footer Placeholder 7">
            <a:extLst>
              <a:ext uri="{FF2B5EF4-FFF2-40B4-BE49-F238E27FC236}">
                <a16:creationId xmlns:a16="http://schemas.microsoft.com/office/drawing/2014/main" id="{3502F80E-DF67-4966-865F-B33AED8E8BFD}"/>
              </a:ext>
            </a:extLst>
          </p:cNvPr>
          <p:cNvSpPr>
            <a:spLocks noGrp="1"/>
          </p:cNvSpPr>
          <p:nvPr>
            <p:ph type="ftr" sz="quarter" idx="3"/>
          </p:nvPr>
        </p:nvSpPr>
        <p:spPr/>
        <p:txBody>
          <a:bodyPr/>
          <a:lstStyle/>
          <a:p>
            <a:pPr>
              <a:defRPr/>
            </a:pPr>
            <a:r>
              <a:rPr lang="es-ES"/>
              <a:t>NJ Bogart Anuity Calculator Scenarios</a:t>
            </a:r>
            <a:endParaRPr lang="en-US" dirty="0"/>
          </a:p>
        </p:txBody>
      </p:sp>
    </p:spTree>
    <p:extLst>
      <p:ext uri="{BB962C8B-B14F-4D97-AF65-F5344CB8AC3E}">
        <p14:creationId xmlns:p14="http://schemas.microsoft.com/office/powerpoint/2010/main" val="201790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84E5-62D7-45C9-8B8C-7C6875D61856}"/>
              </a:ext>
            </a:extLst>
          </p:cNvPr>
          <p:cNvSpPr>
            <a:spLocks noGrp="1"/>
          </p:cNvSpPr>
          <p:nvPr>
            <p:ph sz="quarter" idx="12"/>
          </p:nvPr>
        </p:nvSpPr>
        <p:spPr>
          <a:xfrm>
            <a:off x="1295400" y="1353835"/>
            <a:ext cx="9753600" cy="4741306"/>
          </a:xfrm>
        </p:spPr>
        <p:txBody>
          <a:bodyPr>
            <a:normAutofit fontScale="77500" lnSpcReduction="20000"/>
          </a:bodyPr>
          <a:lstStyle/>
          <a:p>
            <a:r>
              <a:rPr lang="en-US" dirty="0"/>
              <a:t>How much of Diana’s disability pension is taxable on the Federal return?</a:t>
            </a:r>
          </a:p>
          <a:p>
            <a:pPr lvl="1"/>
            <a:r>
              <a:rPr lang="en-US" b="1" dirty="0">
                <a:solidFill>
                  <a:srgbClr val="FF0000"/>
                </a:solidFill>
              </a:rPr>
              <a:t>$43,129 All of distribution is taxable on Federal return</a:t>
            </a:r>
          </a:p>
          <a:p>
            <a:r>
              <a:rPr lang="en-US" dirty="0"/>
              <a:t>How much of Diana’s disability pension is taxable on NJ return?</a:t>
            </a:r>
          </a:p>
          <a:p>
            <a:pPr lvl="1"/>
            <a:r>
              <a:rPr lang="en-US" b="1" dirty="0">
                <a:solidFill>
                  <a:srgbClr val="FF0000"/>
                </a:solidFill>
              </a:rPr>
              <a:t>$0 Diana is under age 65 so disability income is not taxable</a:t>
            </a:r>
          </a:p>
          <a:p>
            <a:r>
              <a:rPr lang="en-US" dirty="0"/>
              <a:t>In what year would Diana start to recover her pension contributions?</a:t>
            </a:r>
          </a:p>
          <a:p>
            <a:pPr lvl="1"/>
            <a:r>
              <a:rPr lang="en-US" b="1" dirty="0">
                <a:solidFill>
                  <a:srgbClr val="FF0000"/>
                </a:solidFill>
              </a:rPr>
              <a:t>2030 Diana Adams will start to recover her pension contributions when she reaches employer’s minimum retirement age.  Disability pension will then be treated as a regular pension</a:t>
            </a:r>
          </a:p>
          <a:p>
            <a:r>
              <a:rPr lang="en-US" dirty="0"/>
              <a:t>On what line of the Federal 1040 will Diana’s disability income be shown?</a:t>
            </a:r>
          </a:p>
          <a:p>
            <a:pPr lvl="1"/>
            <a:r>
              <a:rPr lang="en-US" b="1" dirty="0">
                <a:solidFill>
                  <a:srgbClr val="FF0000"/>
                </a:solidFill>
              </a:rPr>
              <a:t>1040 Line 1 as wages</a:t>
            </a:r>
          </a:p>
        </p:txBody>
      </p:sp>
      <p:sp>
        <p:nvSpPr>
          <p:cNvPr id="3" name="Title 2">
            <a:extLst>
              <a:ext uri="{FF2B5EF4-FFF2-40B4-BE49-F238E27FC236}">
                <a16:creationId xmlns:a16="http://schemas.microsoft.com/office/drawing/2014/main" id="{551CFD82-1E44-47E7-9B7E-FE9D1B9152D0}"/>
              </a:ext>
            </a:extLst>
          </p:cNvPr>
          <p:cNvSpPr>
            <a:spLocks noGrp="1"/>
          </p:cNvSpPr>
          <p:nvPr>
            <p:ph type="title"/>
          </p:nvPr>
        </p:nvSpPr>
        <p:spPr/>
        <p:txBody>
          <a:bodyPr/>
          <a:lstStyle/>
          <a:p>
            <a:r>
              <a:rPr lang="en-US" dirty="0"/>
              <a:t>Questions for Scenario #2</a:t>
            </a:r>
          </a:p>
        </p:txBody>
      </p:sp>
      <p:sp>
        <p:nvSpPr>
          <p:cNvPr id="4" name="Date Placeholder 3">
            <a:extLst>
              <a:ext uri="{FF2B5EF4-FFF2-40B4-BE49-F238E27FC236}">
                <a16:creationId xmlns:a16="http://schemas.microsoft.com/office/drawing/2014/main" id="{456C834B-71A3-43E4-A868-F80452324B3C}"/>
              </a:ext>
            </a:extLst>
          </p:cNvPr>
          <p:cNvSpPr>
            <a:spLocks noGrp="1"/>
          </p:cNvSpPr>
          <p:nvPr>
            <p:ph type="dt" sz="half" idx="2"/>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BCCB2206-F8DC-4ADF-90F3-142C06C5B173}"/>
              </a:ext>
            </a:extLst>
          </p:cNvPr>
          <p:cNvSpPr>
            <a:spLocks noGrp="1"/>
          </p:cNvSpPr>
          <p:nvPr>
            <p:ph type="ftr" sz="quarter" idx="3"/>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7E7A95B0-3B30-4F41-A620-CCCACD314325}"/>
              </a:ext>
            </a:extLst>
          </p:cNvPr>
          <p:cNvSpPr>
            <a:spLocks noGrp="1"/>
          </p:cNvSpPr>
          <p:nvPr>
            <p:ph type="sldNum" sz="quarter" idx="4"/>
          </p:nvPr>
        </p:nvSpPr>
        <p:spPr/>
        <p:txBody>
          <a:bodyPr/>
          <a:lstStyle/>
          <a:p>
            <a:pPr>
              <a:defRPr/>
            </a:pPr>
            <a:fld id="{0C71C609-0F0D-4841-9F2F-030B3379F104}" type="slidenum">
              <a:rPr lang="en-US" altLang="en-US" smtClean="0"/>
              <a:pPr>
                <a:defRPr/>
              </a:pPr>
              <a:t>10</a:t>
            </a:fld>
            <a:endParaRPr lang="en-US" altLang="en-US" dirty="0"/>
          </a:p>
        </p:txBody>
      </p:sp>
    </p:spTree>
    <p:extLst>
      <p:ext uri="{BB962C8B-B14F-4D97-AF65-F5344CB8AC3E}">
        <p14:creationId xmlns:p14="http://schemas.microsoft.com/office/powerpoint/2010/main" val="181787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FC1F4-9B20-40F1-AF34-0050B714651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65BD73A1-0959-46C7-8B68-CE4C733ACD3C}"/>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80934FE5-1CAF-4172-A0B5-CC01087FC252}"/>
              </a:ext>
            </a:extLst>
          </p:cNvPr>
          <p:cNvSpPr>
            <a:spLocks noGrp="1"/>
          </p:cNvSpPr>
          <p:nvPr>
            <p:ph type="sldNum" sz="quarter" idx="12"/>
          </p:nvPr>
        </p:nvSpPr>
        <p:spPr/>
        <p:txBody>
          <a:bodyPr/>
          <a:lstStyle/>
          <a:p>
            <a:pPr>
              <a:defRPr/>
            </a:pPr>
            <a:fld id="{9C9E3000-1FE7-4597-BE23-A1AC10F0DE04}" type="slidenum">
              <a:rPr lang="en-US" altLang="en-US" smtClean="0"/>
              <a:pPr>
                <a:defRPr/>
              </a:pPr>
              <a:t>11</a:t>
            </a:fld>
            <a:endParaRPr lang="en-US" altLang="en-US" dirty="0"/>
          </a:p>
        </p:txBody>
      </p:sp>
      <p:sp>
        <p:nvSpPr>
          <p:cNvPr id="5" name="Title 4">
            <a:extLst>
              <a:ext uri="{FF2B5EF4-FFF2-40B4-BE49-F238E27FC236}">
                <a16:creationId xmlns:a16="http://schemas.microsoft.com/office/drawing/2014/main" id="{B64C5BF5-0A56-4C8C-A65F-1A724B122AC5}"/>
              </a:ext>
            </a:extLst>
          </p:cNvPr>
          <p:cNvSpPr>
            <a:spLocks noGrp="1"/>
          </p:cNvSpPr>
          <p:nvPr>
            <p:ph type="title"/>
          </p:nvPr>
        </p:nvSpPr>
        <p:spPr/>
        <p:txBody>
          <a:bodyPr>
            <a:normAutofit fontScale="90000"/>
          </a:bodyPr>
          <a:lstStyle/>
          <a:p>
            <a:r>
              <a:rPr lang="en-US" dirty="0"/>
              <a:t>Bogart Annuity Calculator Results for Scenario #2</a:t>
            </a:r>
          </a:p>
        </p:txBody>
      </p:sp>
      <p:pic>
        <p:nvPicPr>
          <p:cNvPr id="8" name="Picture 7">
            <a:extLst>
              <a:ext uri="{FF2B5EF4-FFF2-40B4-BE49-F238E27FC236}">
                <a16:creationId xmlns:a16="http://schemas.microsoft.com/office/drawing/2014/main" id="{CE775CF6-0B10-4C3F-86D6-645DD371BEEF}"/>
              </a:ext>
            </a:extLst>
          </p:cNvPr>
          <p:cNvPicPr>
            <a:picLocks noChangeAspect="1"/>
          </p:cNvPicPr>
          <p:nvPr/>
        </p:nvPicPr>
        <p:blipFill>
          <a:blip r:embed="rId2"/>
          <a:stretch>
            <a:fillRect/>
          </a:stretch>
        </p:blipFill>
        <p:spPr>
          <a:xfrm>
            <a:off x="2362200" y="1371600"/>
            <a:ext cx="7848600" cy="5009313"/>
          </a:xfrm>
          <a:prstGeom prst="rect">
            <a:avLst/>
          </a:prstGeom>
        </p:spPr>
      </p:pic>
    </p:spTree>
    <p:extLst>
      <p:ext uri="{BB962C8B-B14F-4D97-AF65-F5344CB8AC3E}">
        <p14:creationId xmlns:p14="http://schemas.microsoft.com/office/powerpoint/2010/main" val="36541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2B45AE-3BB0-4929-99F7-05121F7D2803}"/>
              </a:ext>
            </a:extLst>
          </p:cNvPr>
          <p:cNvSpPr>
            <a:spLocks noGrp="1"/>
          </p:cNvSpPr>
          <p:nvPr>
            <p:ph type="dt" sz="half" idx="10"/>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12"/>
          </p:nvPr>
        </p:nvSpPr>
        <p:spPr/>
        <p:txBody>
          <a:bodyPr/>
          <a:lstStyle/>
          <a:p>
            <a:pPr>
              <a:defRPr/>
            </a:pPr>
            <a:fld id="{0C71C609-0F0D-4841-9F2F-030B3379F104}" type="slidenum">
              <a:rPr lang="en-US" altLang="en-US" smtClean="0"/>
              <a:pPr>
                <a:defRPr/>
              </a:pPr>
              <a:t>12</a:t>
            </a:fld>
            <a:endParaRPr lang="en-US" altLang="en-US" dirty="0"/>
          </a:p>
        </p:txBody>
      </p:sp>
      <p:sp>
        <p:nvSpPr>
          <p:cNvPr id="3" name="Title 2">
            <a:extLst>
              <a:ext uri="{FF2B5EF4-FFF2-40B4-BE49-F238E27FC236}">
                <a16:creationId xmlns:a16="http://schemas.microsoft.com/office/drawing/2014/main" id="{608B0A7A-9383-4BE0-B5AD-311685FE80E0}"/>
              </a:ext>
            </a:extLst>
          </p:cNvPr>
          <p:cNvSpPr>
            <a:spLocks noGrp="1"/>
          </p:cNvSpPr>
          <p:nvPr>
            <p:ph type="title"/>
          </p:nvPr>
        </p:nvSpPr>
        <p:spPr/>
        <p:txBody>
          <a:bodyPr>
            <a:normAutofit/>
          </a:bodyPr>
          <a:lstStyle/>
          <a:p>
            <a:r>
              <a:rPr lang="en-US" dirty="0"/>
              <a:t>Scenario #3 PSO Pension for David Johnson </a:t>
            </a:r>
          </a:p>
        </p:txBody>
      </p:sp>
      <p:sp>
        <p:nvSpPr>
          <p:cNvPr id="15" name="TextBox 14">
            <a:extLst>
              <a:ext uri="{FF2B5EF4-FFF2-40B4-BE49-F238E27FC236}">
                <a16:creationId xmlns:a16="http://schemas.microsoft.com/office/drawing/2014/main" id="{D5648B79-2153-447F-BC44-555B95FDBA61}"/>
              </a:ext>
            </a:extLst>
          </p:cNvPr>
          <p:cNvSpPr txBox="1"/>
          <p:nvPr/>
        </p:nvSpPr>
        <p:spPr>
          <a:xfrm>
            <a:off x="7337288" y="2967335"/>
            <a:ext cx="3487237" cy="923330"/>
          </a:xfrm>
          <a:prstGeom prst="rect">
            <a:avLst/>
          </a:prstGeom>
          <a:noFill/>
          <a:ln w="28575">
            <a:solidFill>
              <a:srgbClr val="FF0000"/>
            </a:solidFill>
          </a:ln>
        </p:spPr>
        <p:txBody>
          <a:bodyPr wrap="none" rtlCol="0">
            <a:spAutoFit/>
          </a:bodyPr>
          <a:lstStyle/>
          <a:p>
            <a:r>
              <a:rPr lang="en-US" b="1" dirty="0">
                <a:solidFill>
                  <a:srgbClr val="FF0000"/>
                </a:solidFill>
              </a:rPr>
              <a:t>Date pension started:  08/01/2017</a:t>
            </a:r>
          </a:p>
          <a:p>
            <a:r>
              <a:rPr lang="en-US" b="1" dirty="0">
                <a:solidFill>
                  <a:srgbClr val="FF0000"/>
                </a:solidFill>
              </a:rPr>
              <a:t>PSO Health Insurance premiums in</a:t>
            </a:r>
          </a:p>
          <a:p>
            <a:r>
              <a:rPr lang="en-US" b="1" dirty="0">
                <a:solidFill>
                  <a:srgbClr val="FF0000"/>
                </a:solidFill>
              </a:rPr>
              <a:t>   1099-R Box 5 $4,000</a:t>
            </a:r>
          </a:p>
        </p:txBody>
      </p:sp>
      <p:pic>
        <p:nvPicPr>
          <p:cNvPr id="10" name="Picture 9">
            <a:extLst>
              <a:ext uri="{FF2B5EF4-FFF2-40B4-BE49-F238E27FC236}">
                <a16:creationId xmlns:a16="http://schemas.microsoft.com/office/drawing/2014/main" id="{A0E88C36-3462-450B-9632-64953883C603}"/>
              </a:ext>
            </a:extLst>
          </p:cNvPr>
          <p:cNvPicPr>
            <a:picLocks noChangeAspect="1"/>
          </p:cNvPicPr>
          <p:nvPr/>
        </p:nvPicPr>
        <p:blipFill>
          <a:blip r:embed="rId2"/>
          <a:stretch>
            <a:fillRect/>
          </a:stretch>
        </p:blipFill>
        <p:spPr>
          <a:xfrm>
            <a:off x="1077846" y="2369106"/>
            <a:ext cx="5556786" cy="2354738"/>
          </a:xfrm>
          <a:prstGeom prst="rect">
            <a:avLst/>
          </a:prstGeom>
        </p:spPr>
      </p:pic>
    </p:spTree>
    <p:extLst>
      <p:ext uri="{BB962C8B-B14F-4D97-AF65-F5344CB8AC3E}">
        <p14:creationId xmlns:p14="http://schemas.microsoft.com/office/powerpoint/2010/main" val="404036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46488-B85D-45CB-BB56-01CCAA8B9054}"/>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374A5E6B-D5F2-4E09-9EA7-D81EE2148997}"/>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C5A9B7DE-2E28-4DAD-97F1-BFB73B0C990D}"/>
              </a:ext>
            </a:extLst>
          </p:cNvPr>
          <p:cNvSpPr>
            <a:spLocks noGrp="1"/>
          </p:cNvSpPr>
          <p:nvPr>
            <p:ph type="sldNum" sz="quarter" idx="12"/>
          </p:nvPr>
        </p:nvSpPr>
        <p:spPr/>
        <p:txBody>
          <a:bodyPr/>
          <a:lstStyle/>
          <a:p>
            <a:pPr>
              <a:defRPr/>
            </a:pPr>
            <a:fld id="{9C9E3000-1FE7-4597-BE23-A1AC10F0DE04}" type="slidenum">
              <a:rPr lang="en-US" altLang="en-US" smtClean="0"/>
              <a:pPr>
                <a:defRPr/>
              </a:pPr>
              <a:t>13</a:t>
            </a:fld>
            <a:endParaRPr lang="en-US" altLang="en-US" dirty="0"/>
          </a:p>
        </p:txBody>
      </p:sp>
      <p:sp>
        <p:nvSpPr>
          <p:cNvPr id="5" name="Title 4">
            <a:extLst>
              <a:ext uri="{FF2B5EF4-FFF2-40B4-BE49-F238E27FC236}">
                <a16:creationId xmlns:a16="http://schemas.microsoft.com/office/drawing/2014/main" id="{F4B6F85F-1FAC-49AE-84D7-D0201E59DF06}"/>
              </a:ext>
            </a:extLst>
          </p:cNvPr>
          <p:cNvSpPr>
            <a:spLocks noGrp="1"/>
          </p:cNvSpPr>
          <p:nvPr>
            <p:ph type="title"/>
          </p:nvPr>
        </p:nvSpPr>
        <p:spPr/>
        <p:txBody>
          <a:bodyPr/>
          <a:lstStyle/>
          <a:p>
            <a:r>
              <a:rPr lang="en-US" dirty="0"/>
              <a:t>1099-R PSO Pension for David Johnson</a:t>
            </a:r>
          </a:p>
        </p:txBody>
      </p:sp>
      <p:pic>
        <p:nvPicPr>
          <p:cNvPr id="11" name="Picture 10">
            <a:extLst>
              <a:ext uri="{FF2B5EF4-FFF2-40B4-BE49-F238E27FC236}">
                <a16:creationId xmlns:a16="http://schemas.microsoft.com/office/drawing/2014/main" id="{00F8D175-6360-446D-9199-524CB9FD9017}"/>
              </a:ext>
            </a:extLst>
          </p:cNvPr>
          <p:cNvPicPr>
            <a:picLocks noChangeAspect="1"/>
          </p:cNvPicPr>
          <p:nvPr/>
        </p:nvPicPr>
        <p:blipFill>
          <a:blip r:embed="rId2"/>
          <a:stretch>
            <a:fillRect/>
          </a:stretch>
        </p:blipFill>
        <p:spPr>
          <a:xfrm>
            <a:off x="2350445" y="1288779"/>
            <a:ext cx="7491109" cy="4930567"/>
          </a:xfrm>
          <a:prstGeom prst="rect">
            <a:avLst/>
          </a:prstGeom>
        </p:spPr>
      </p:pic>
      <p:sp>
        <p:nvSpPr>
          <p:cNvPr id="12" name="Oval 11">
            <a:extLst>
              <a:ext uri="{FF2B5EF4-FFF2-40B4-BE49-F238E27FC236}">
                <a16:creationId xmlns:a16="http://schemas.microsoft.com/office/drawing/2014/main" id="{DCB46B20-AA14-4F63-AE74-BC5788D6C03E}"/>
              </a:ext>
            </a:extLst>
          </p:cNvPr>
          <p:cNvSpPr/>
          <p:nvPr/>
        </p:nvSpPr>
        <p:spPr>
          <a:xfrm>
            <a:off x="6070846" y="3489970"/>
            <a:ext cx="863354" cy="4572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3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84E5-62D7-45C9-8B8C-7C6875D61856}"/>
              </a:ext>
            </a:extLst>
          </p:cNvPr>
          <p:cNvSpPr>
            <a:spLocks noGrp="1"/>
          </p:cNvSpPr>
          <p:nvPr>
            <p:ph sz="quarter" idx="12"/>
          </p:nvPr>
        </p:nvSpPr>
        <p:spPr>
          <a:xfrm>
            <a:off x="1295400" y="1353835"/>
            <a:ext cx="9753600" cy="4741306"/>
          </a:xfrm>
        </p:spPr>
        <p:txBody>
          <a:bodyPr>
            <a:normAutofit fontScale="85000" lnSpcReduction="20000"/>
          </a:bodyPr>
          <a:lstStyle/>
          <a:p>
            <a:r>
              <a:rPr lang="en-US" dirty="0"/>
              <a:t>How much of David’s pension contributions can be excluded from taxation this year?</a:t>
            </a:r>
          </a:p>
          <a:p>
            <a:pPr lvl="1"/>
            <a:r>
              <a:rPr lang="en-US" b="1" dirty="0">
                <a:solidFill>
                  <a:srgbClr val="FF0000"/>
                </a:solidFill>
              </a:rPr>
              <a:t>$1,588</a:t>
            </a:r>
          </a:p>
          <a:p>
            <a:r>
              <a:rPr lang="en-US" dirty="0"/>
              <a:t>How much of the PSO health insurance premiums can be excluded from the Taxable Amount in Box 2a?</a:t>
            </a:r>
          </a:p>
          <a:p>
            <a:pPr lvl="1"/>
            <a:r>
              <a:rPr lang="en-US" b="1" dirty="0">
                <a:solidFill>
                  <a:srgbClr val="FF0000"/>
                </a:solidFill>
              </a:rPr>
              <a:t>$3,000</a:t>
            </a:r>
          </a:p>
          <a:p>
            <a:r>
              <a:rPr lang="en-US" dirty="0"/>
              <a:t>Can you claim the other $1,000 of PSO health insurance premiums?</a:t>
            </a:r>
          </a:p>
          <a:p>
            <a:pPr lvl="1"/>
            <a:r>
              <a:rPr lang="en-US" b="1" dirty="0">
                <a:solidFill>
                  <a:srgbClr val="FF0000"/>
                </a:solidFill>
              </a:rPr>
              <a:t>Yes, on Schedule A (subject to the 7.5% threshold)</a:t>
            </a:r>
          </a:p>
          <a:p>
            <a:r>
              <a:rPr lang="en-US" dirty="0"/>
              <a:t>What amount should be entered in 1099-R Box 2a?</a:t>
            </a:r>
          </a:p>
          <a:p>
            <a:pPr lvl="1"/>
            <a:r>
              <a:rPr lang="en-US" b="1" dirty="0">
                <a:solidFill>
                  <a:srgbClr val="FF0000"/>
                </a:solidFill>
              </a:rPr>
              <a:t>$45,662</a:t>
            </a:r>
          </a:p>
          <a:p>
            <a:pPr lvl="1"/>
            <a:endParaRPr lang="en-US" dirty="0"/>
          </a:p>
          <a:p>
            <a:pPr lvl="1"/>
            <a:endParaRPr lang="en-US" b="1" dirty="0">
              <a:solidFill>
                <a:srgbClr val="FF0000"/>
              </a:solidFill>
            </a:endParaRPr>
          </a:p>
        </p:txBody>
      </p:sp>
      <p:sp>
        <p:nvSpPr>
          <p:cNvPr id="3" name="Title 2">
            <a:extLst>
              <a:ext uri="{FF2B5EF4-FFF2-40B4-BE49-F238E27FC236}">
                <a16:creationId xmlns:a16="http://schemas.microsoft.com/office/drawing/2014/main" id="{551CFD82-1E44-47E7-9B7E-FE9D1B9152D0}"/>
              </a:ext>
            </a:extLst>
          </p:cNvPr>
          <p:cNvSpPr>
            <a:spLocks noGrp="1"/>
          </p:cNvSpPr>
          <p:nvPr>
            <p:ph type="title"/>
          </p:nvPr>
        </p:nvSpPr>
        <p:spPr/>
        <p:txBody>
          <a:bodyPr/>
          <a:lstStyle/>
          <a:p>
            <a:r>
              <a:rPr lang="en-US" dirty="0"/>
              <a:t>Questions for Scenario #3</a:t>
            </a:r>
          </a:p>
        </p:txBody>
      </p:sp>
      <p:sp>
        <p:nvSpPr>
          <p:cNvPr id="4" name="Date Placeholder 3">
            <a:extLst>
              <a:ext uri="{FF2B5EF4-FFF2-40B4-BE49-F238E27FC236}">
                <a16:creationId xmlns:a16="http://schemas.microsoft.com/office/drawing/2014/main" id="{456C834B-71A3-43E4-A868-F80452324B3C}"/>
              </a:ext>
            </a:extLst>
          </p:cNvPr>
          <p:cNvSpPr>
            <a:spLocks noGrp="1"/>
          </p:cNvSpPr>
          <p:nvPr>
            <p:ph type="dt" sz="half" idx="2"/>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BCCB2206-F8DC-4ADF-90F3-142C06C5B173}"/>
              </a:ext>
            </a:extLst>
          </p:cNvPr>
          <p:cNvSpPr>
            <a:spLocks noGrp="1"/>
          </p:cNvSpPr>
          <p:nvPr>
            <p:ph type="ftr" sz="quarter" idx="3"/>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7E7A95B0-3B30-4F41-A620-CCCACD314325}"/>
              </a:ext>
            </a:extLst>
          </p:cNvPr>
          <p:cNvSpPr>
            <a:spLocks noGrp="1"/>
          </p:cNvSpPr>
          <p:nvPr>
            <p:ph type="sldNum" sz="quarter" idx="4"/>
          </p:nvPr>
        </p:nvSpPr>
        <p:spPr/>
        <p:txBody>
          <a:bodyPr/>
          <a:lstStyle/>
          <a:p>
            <a:pPr>
              <a:defRPr/>
            </a:pPr>
            <a:fld id="{0C71C609-0F0D-4841-9F2F-030B3379F104}" type="slidenum">
              <a:rPr lang="en-US" altLang="en-US" smtClean="0"/>
              <a:pPr>
                <a:defRPr/>
              </a:pPr>
              <a:t>14</a:t>
            </a:fld>
            <a:endParaRPr lang="en-US" altLang="en-US" dirty="0"/>
          </a:p>
        </p:txBody>
      </p:sp>
    </p:spTree>
    <p:extLst>
      <p:ext uri="{BB962C8B-B14F-4D97-AF65-F5344CB8AC3E}">
        <p14:creationId xmlns:p14="http://schemas.microsoft.com/office/powerpoint/2010/main" val="11456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04AC0-E479-424A-A589-567D10003FB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DF4CD2DA-ECC4-47F3-8BDC-66B257644608}"/>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75936D9F-F71F-4F7E-8CDD-EA44E4D86AF9}"/>
              </a:ext>
            </a:extLst>
          </p:cNvPr>
          <p:cNvSpPr>
            <a:spLocks noGrp="1"/>
          </p:cNvSpPr>
          <p:nvPr>
            <p:ph type="sldNum" sz="quarter" idx="12"/>
          </p:nvPr>
        </p:nvSpPr>
        <p:spPr/>
        <p:txBody>
          <a:bodyPr/>
          <a:lstStyle/>
          <a:p>
            <a:pPr>
              <a:defRPr/>
            </a:pPr>
            <a:fld id="{9C9E3000-1FE7-4597-BE23-A1AC10F0DE04}" type="slidenum">
              <a:rPr lang="en-US" altLang="en-US" smtClean="0"/>
              <a:pPr>
                <a:defRPr/>
              </a:pPr>
              <a:t>15</a:t>
            </a:fld>
            <a:endParaRPr lang="en-US" altLang="en-US" dirty="0"/>
          </a:p>
        </p:txBody>
      </p:sp>
      <p:sp>
        <p:nvSpPr>
          <p:cNvPr id="5" name="Title 4">
            <a:extLst>
              <a:ext uri="{FF2B5EF4-FFF2-40B4-BE49-F238E27FC236}">
                <a16:creationId xmlns:a16="http://schemas.microsoft.com/office/drawing/2014/main" id="{F013B858-6E3A-4768-8EA7-3217123DD653}"/>
              </a:ext>
            </a:extLst>
          </p:cNvPr>
          <p:cNvSpPr>
            <a:spLocks noGrp="1"/>
          </p:cNvSpPr>
          <p:nvPr>
            <p:ph type="title"/>
          </p:nvPr>
        </p:nvSpPr>
        <p:spPr>
          <a:xfrm>
            <a:off x="1066803" y="28835"/>
            <a:ext cx="9982197" cy="1143000"/>
          </a:xfrm>
        </p:spPr>
        <p:txBody>
          <a:bodyPr>
            <a:normAutofit/>
          </a:bodyPr>
          <a:lstStyle/>
          <a:p>
            <a:r>
              <a:rPr lang="en-US" sz="3200" dirty="0"/>
              <a:t>Bogart Annuity Calculator Results for David Johnson - Entering $4,000 as PSO Health Insurance Premiums</a:t>
            </a:r>
          </a:p>
        </p:txBody>
      </p:sp>
      <p:pic>
        <p:nvPicPr>
          <p:cNvPr id="7" name="Picture 6">
            <a:extLst>
              <a:ext uri="{FF2B5EF4-FFF2-40B4-BE49-F238E27FC236}">
                <a16:creationId xmlns:a16="http://schemas.microsoft.com/office/drawing/2014/main" id="{7AE76B61-AD4A-49DB-9395-840EFE32660A}"/>
              </a:ext>
            </a:extLst>
          </p:cNvPr>
          <p:cNvPicPr>
            <a:picLocks noChangeAspect="1"/>
          </p:cNvPicPr>
          <p:nvPr/>
        </p:nvPicPr>
        <p:blipFill>
          <a:blip r:embed="rId2"/>
          <a:stretch>
            <a:fillRect/>
          </a:stretch>
        </p:blipFill>
        <p:spPr>
          <a:xfrm>
            <a:off x="2120076" y="1371600"/>
            <a:ext cx="7951848" cy="4783588"/>
          </a:xfrm>
          <a:prstGeom prst="rect">
            <a:avLst/>
          </a:prstGeom>
        </p:spPr>
      </p:pic>
      <p:sp>
        <p:nvSpPr>
          <p:cNvPr id="15" name="Oval 14">
            <a:extLst>
              <a:ext uri="{FF2B5EF4-FFF2-40B4-BE49-F238E27FC236}">
                <a16:creationId xmlns:a16="http://schemas.microsoft.com/office/drawing/2014/main" id="{1B7CB52F-248B-4099-9D59-E359B9300DCF}"/>
              </a:ext>
            </a:extLst>
          </p:cNvPr>
          <p:cNvSpPr/>
          <p:nvPr/>
        </p:nvSpPr>
        <p:spPr>
          <a:xfrm>
            <a:off x="6096000" y="4572000"/>
            <a:ext cx="609600" cy="4572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2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AED5B-497D-419E-A42E-6FA53CB8961C}"/>
              </a:ext>
            </a:extLst>
          </p:cNvPr>
          <p:cNvPicPr>
            <a:picLocks noChangeAspect="1"/>
          </p:cNvPicPr>
          <p:nvPr/>
        </p:nvPicPr>
        <p:blipFill>
          <a:blip r:embed="rId2"/>
          <a:stretch>
            <a:fillRect/>
          </a:stretch>
        </p:blipFill>
        <p:spPr>
          <a:xfrm>
            <a:off x="1898696" y="1269290"/>
            <a:ext cx="8535166" cy="4996015"/>
          </a:xfrm>
          <a:prstGeom prst="rect">
            <a:avLst/>
          </a:prstGeom>
        </p:spPr>
      </p:pic>
      <p:sp>
        <p:nvSpPr>
          <p:cNvPr id="2" name="Date Placeholder 1">
            <a:extLst>
              <a:ext uri="{FF2B5EF4-FFF2-40B4-BE49-F238E27FC236}">
                <a16:creationId xmlns:a16="http://schemas.microsoft.com/office/drawing/2014/main" id="{3D704AC0-E479-424A-A589-567D10003FB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DF4CD2DA-ECC4-47F3-8BDC-66B257644608}"/>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75936D9F-F71F-4F7E-8CDD-EA44E4D86AF9}"/>
              </a:ext>
            </a:extLst>
          </p:cNvPr>
          <p:cNvSpPr>
            <a:spLocks noGrp="1"/>
          </p:cNvSpPr>
          <p:nvPr>
            <p:ph type="sldNum" sz="quarter" idx="12"/>
          </p:nvPr>
        </p:nvSpPr>
        <p:spPr/>
        <p:txBody>
          <a:bodyPr/>
          <a:lstStyle/>
          <a:p>
            <a:pPr>
              <a:defRPr/>
            </a:pPr>
            <a:fld id="{9C9E3000-1FE7-4597-BE23-A1AC10F0DE04}" type="slidenum">
              <a:rPr lang="en-US" altLang="en-US" smtClean="0"/>
              <a:pPr>
                <a:defRPr/>
              </a:pPr>
              <a:t>16</a:t>
            </a:fld>
            <a:endParaRPr lang="en-US" altLang="en-US" dirty="0"/>
          </a:p>
        </p:txBody>
      </p:sp>
      <p:sp>
        <p:nvSpPr>
          <p:cNvPr id="5" name="Title 4">
            <a:extLst>
              <a:ext uri="{FF2B5EF4-FFF2-40B4-BE49-F238E27FC236}">
                <a16:creationId xmlns:a16="http://schemas.microsoft.com/office/drawing/2014/main" id="{F013B858-6E3A-4768-8EA7-3217123DD653}"/>
              </a:ext>
            </a:extLst>
          </p:cNvPr>
          <p:cNvSpPr>
            <a:spLocks noGrp="1"/>
          </p:cNvSpPr>
          <p:nvPr>
            <p:ph type="title"/>
          </p:nvPr>
        </p:nvSpPr>
        <p:spPr>
          <a:xfrm>
            <a:off x="1066803" y="28835"/>
            <a:ext cx="10363197" cy="1143000"/>
          </a:xfrm>
        </p:spPr>
        <p:txBody>
          <a:bodyPr>
            <a:normAutofit/>
          </a:bodyPr>
          <a:lstStyle/>
          <a:p>
            <a:r>
              <a:rPr lang="en-US" sz="3200" dirty="0"/>
              <a:t>Bogart Annuity Calculator Results for David Johnson – Part 1 Entering $3,000 as PSO Health Insurance Premiums</a:t>
            </a:r>
          </a:p>
        </p:txBody>
      </p:sp>
      <p:sp>
        <p:nvSpPr>
          <p:cNvPr id="15" name="Oval 14">
            <a:extLst>
              <a:ext uri="{FF2B5EF4-FFF2-40B4-BE49-F238E27FC236}">
                <a16:creationId xmlns:a16="http://schemas.microsoft.com/office/drawing/2014/main" id="{1B7CB52F-248B-4099-9D59-E359B9300DCF}"/>
              </a:ext>
            </a:extLst>
          </p:cNvPr>
          <p:cNvSpPr/>
          <p:nvPr/>
        </p:nvSpPr>
        <p:spPr>
          <a:xfrm>
            <a:off x="6171458" y="4343400"/>
            <a:ext cx="609600" cy="3048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95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CAAA06-120B-49F7-84D0-20ACDC04B2B5}"/>
              </a:ext>
            </a:extLst>
          </p:cNvPr>
          <p:cNvPicPr>
            <a:picLocks noChangeAspect="1"/>
          </p:cNvPicPr>
          <p:nvPr/>
        </p:nvPicPr>
        <p:blipFill>
          <a:blip r:embed="rId2"/>
          <a:stretch>
            <a:fillRect/>
          </a:stretch>
        </p:blipFill>
        <p:spPr>
          <a:xfrm>
            <a:off x="3746035" y="1380462"/>
            <a:ext cx="7651143" cy="4884843"/>
          </a:xfrm>
          <a:prstGeom prst="rect">
            <a:avLst/>
          </a:prstGeom>
        </p:spPr>
      </p:pic>
      <p:sp>
        <p:nvSpPr>
          <p:cNvPr id="2" name="Date Placeholder 1">
            <a:extLst>
              <a:ext uri="{FF2B5EF4-FFF2-40B4-BE49-F238E27FC236}">
                <a16:creationId xmlns:a16="http://schemas.microsoft.com/office/drawing/2014/main" id="{3D704AC0-E479-424A-A589-567D10003FB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DF4CD2DA-ECC4-47F3-8BDC-66B257644608}"/>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75936D9F-F71F-4F7E-8CDD-EA44E4D86AF9}"/>
              </a:ext>
            </a:extLst>
          </p:cNvPr>
          <p:cNvSpPr>
            <a:spLocks noGrp="1"/>
          </p:cNvSpPr>
          <p:nvPr>
            <p:ph type="sldNum" sz="quarter" idx="12"/>
          </p:nvPr>
        </p:nvSpPr>
        <p:spPr/>
        <p:txBody>
          <a:bodyPr/>
          <a:lstStyle/>
          <a:p>
            <a:pPr>
              <a:defRPr/>
            </a:pPr>
            <a:fld id="{9C9E3000-1FE7-4597-BE23-A1AC10F0DE04}" type="slidenum">
              <a:rPr lang="en-US" altLang="en-US" smtClean="0"/>
              <a:pPr>
                <a:defRPr/>
              </a:pPr>
              <a:t>17</a:t>
            </a:fld>
            <a:endParaRPr lang="en-US" altLang="en-US" dirty="0"/>
          </a:p>
        </p:txBody>
      </p:sp>
      <p:sp>
        <p:nvSpPr>
          <p:cNvPr id="5" name="Title 4">
            <a:extLst>
              <a:ext uri="{FF2B5EF4-FFF2-40B4-BE49-F238E27FC236}">
                <a16:creationId xmlns:a16="http://schemas.microsoft.com/office/drawing/2014/main" id="{F013B858-6E3A-4768-8EA7-3217123DD653}"/>
              </a:ext>
            </a:extLst>
          </p:cNvPr>
          <p:cNvSpPr>
            <a:spLocks noGrp="1"/>
          </p:cNvSpPr>
          <p:nvPr>
            <p:ph type="title"/>
          </p:nvPr>
        </p:nvSpPr>
        <p:spPr>
          <a:xfrm>
            <a:off x="1066803" y="28835"/>
            <a:ext cx="10363197" cy="1143000"/>
          </a:xfrm>
        </p:spPr>
        <p:txBody>
          <a:bodyPr>
            <a:normAutofit/>
          </a:bodyPr>
          <a:lstStyle/>
          <a:p>
            <a:r>
              <a:rPr lang="en-US" sz="3200" dirty="0"/>
              <a:t>Bogart Annuity Calculator Results for David Johnson – Part 2</a:t>
            </a:r>
          </a:p>
        </p:txBody>
      </p:sp>
      <p:sp>
        <p:nvSpPr>
          <p:cNvPr id="15" name="Oval 14">
            <a:extLst>
              <a:ext uri="{FF2B5EF4-FFF2-40B4-BE49-F238E27FC236}">
                <a16:creationId xmlns:a16="http://schemas.microsoft.com/office/drawing/2014/main" id="{1B7CB52F-248B-4099-9D59-E359B9300DCF}"/>
              </a:ext>
            </a:extLst>
          </p:cNvPr>
          <p:cNvSpPr/>
          <p:nvPr/>
        </p:nvSpPr>
        <p:spPr>
          <a:xfrm>
            <a:off x="3810000" y="5750971"/>
            <a:ext cx="609600" cy="4572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81FEF2-BD9F-4ED9-A1AF-90CCA4EDD721}"/>
              </a:ext>
            </a:extLst>
          </p:cNvPr>
          <p:cNvSpPr txBox="1"/>
          <p:nvPr/>
        </p:nvSpPr>
        <p:spPr>
          <a:xfrm>
            <a:off x="152287" y="2209800"/>
            <a:ext cx="3512052" cy="2031325"/>
          </a:xfrm>
          <a:prstGeom prst="rect">
            <a:avLst/>
          </a:prstGeom>
          <a:noFill/>
          <a:ln w="28575">
            <a:solidFill>
              <a:srgbClr val="FF0000"/>
            </a:solidFill>
          </a:ln>
        </p:spPr>
        <p:txBody>
          <a:bodyPr wrap="none" rtlCol="0">
            <a:spAutoFit/>
          </a:bodyPr>
          <a:lstStyle/>
          <a:p>
            <a:r>
              <a:rPr lang="en-US" b="1" dirty="0">
                <a:solidFill>
                  <a:srgbClr val="FF0000"/>
                </a:solidFill>
              </a:rPr>
              <a:t>Gross distribution (Box 1)  $50,250</a:t>
            </a:r>
          </a:p>
          <a:p>
            <a:endParaRPr lang="en-US" b="1" dirty="0">
              <a:solidFill>
                <a:srgbClr val="FF0000"/>
              </a:solidFill>
            </a:endParaRPr>
          </a:p>
          <a:p>
            <a:r>
              <a:rPr lang="en-US" b="1" dirty="0">
                <a:solidFill>
                  <a:srgbClr val="FF0000"/>
                </a:solidFill>
              </a:rPr>
              <a:t>Exclude:</a:t>
            </a:r>
          </a:p>
          <a:p>
            <a:r>
              <a:rPr lang="en-US" b="1" dirty="0">
                <a:solidFill>
                  <a:srgbClr val="FF0000"/>
                </a:solidFill>
              </a:rPr>
              <a:t>   Recovery of contributions  1,588</a:t>
            </a:r>
          </a:p>
          <a:p>
            <a:r>
              <a:rPr lang="en-US" b="1" dirty="0">
                <a:solidFill>
                  <a:srgbClr val="FF0000"/>
                </a:solidFill>
              </a:rPr>
              <a:t>   PSO premiums                    </a:t>
            </a:r>
            <a:r>
              <a:rPr lang="en-US" b="1" u="sng" dirty="0">
                <a:solidFill>
                  <a:srgbClr val="FF0000"/>
                </a:solidFill>
              </a:rPr>
              <a:t>  3,000</a:t>
            </a:r>
          </a:p>
          <a:p>
            <a:endParaRPr lang="en-US" b="1" u="sng" dirty="0">
              <a:solidFill>
                <a:srgbClr val="FF0000"/>
              </a:solidFill>
            </a:endParaRPr>
          </a:p>
          <a:p>
            <a:r>
              <a:rPr lang="en-US" b="1" dirty="0">
                <a:solidFill>
                  <a:srgbClr val="FF0000"/>
                </a:solidFill>
              </a:rPr>
              <a:t>Taxable amount (Box 2a)   $45,662</a:t>
            </a:r>
          </a:p>
        </p:txBody>
      </p:sp>
    </p:spTree>
    <p:extLst>
      <p:ext uri="{BB962C8B-B14F-4D97-AF65-F5344CB8AC3E}">
        <p14:creationId xmlns:p14="http://schemas.microsoft.com/office/powerpoint/2010/main" val="176915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E32779-4F7A-4C63-9214-3B88EDC9C9CE}"/>
              </a:ext>
            </a:extLst>
          </p:cNvPr>
          <p:cNvPicPr>
            <a:picLocks noChangeAspect="1"/>
          </p:cNvPicPr>
          <p:nvPr/>
        </p:nvPicPr>
        <p:blipFill>
          <a:blip r:embed="rId2"/>
          <a:stretch>
            <a:fillRect/>
          </a:stretch>
        </p:blipFill>
        <p:spPr>
          <a:xfrm>
            <a:off x="3604392" y="1277942"/>
            <a:ext cx="5083224" cy="5004379"/>
          </a:xfrm>
          <a:prstGeom prst="rect">
            <a:avLst/>
          </a:prstGeom>
        </p:spPr>
      </p:pic>
      <p:sp>
        <p:nvSpPr>
          <p:cNvPr id="2" name="Date Placeholder 1">
            <a:extLst>
              <a:ext uri="{FF2B5EF4-FFF2-40B4-BE49-F238E27FC236}">
                <a16:creationId xmlns:a16="http://schemas.microsoft.com/office/drawing/2014/main" id="{3D704AC0-E479-424A-A589-567D10003FB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DF4CD2DA-ECC4-47F3-8BDC-66B257644608}"/>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75936D9F-F71F-4F7E-8CDD-EA44E4D86AF9}"/>
              </a:ext>
            </a:extLst>
          </p:cNvPr>
          <p:cNvSpPr>
            <a:spLocks noGrp="1"/>
          </p:cNvSpPr>
          <p:nvPr>
            <p:ph type="sldNum" sz="quarter" idx="12"/>
          </p:nvPr>
        </p:nvSpPr>
        <p:spPr/>
        <p:txBody>
          <a:bodyPr/>
          <a:lstStyle/>
          <a:p>
            <a:pPr>
              <a:defRPr/>
            </a:pPr>
            <a:fld id="{9C9E3000-1FE7-4597-BE23-A1AC10F0DE04}" type="slidenum">
              <a:rPr lang="en-US" altLang="en-US" smtClean="0"/>
              <a:pPr>
                <a:defRPr/>
              </a:pPr>
              <a:t>18</a:t>
            </a:fld>
            <a:endParaRPr lang="en-US" altLang="en-US" dirty="0"/>
          </a:p>
        </p:txBody>
      </p:sp>
      <p:sp>
        <p:nvSpPr>
          <p:cNvPr id="5" name="Title 4">
            <a:extLst>
              <a:ext uri="{FF2B5EF4-FFF2-40B4-BE49-F238E27FC236}">
                <a16:creationId xmlns:a16="http://schemas.microsoft.com/office/drawing/2014/main" id="{F013B858-6E3A-4768-8EA7-3217123DD653}"/>
              </a:ext>
            </a:extLst>
          </p:cNvPr>
          <p:cNvSpPr>
            <a:spLocks noGrp="1"/>
          </p:cNvSpPr>
          <p:nvPr>
            <p:ph type="title"/>
          </p:nvPr>
        </p:nvSpPr>
        <p:spPr>
          <a:xfrm>
            <a:off x="1066803" y="28835"/>
            <a:ext cx="10363197" cy="1143000"/>
          </a:xfrm>
        </p:spPr>
        <p:txBody>
          <a:bodyPr>
            <a:normAutofit/>
          </a:bodyPr>
          <a:lstStyle/>
          <a:p>
            <a:r>
              <a:rPr lang="en-US" sz="3200" dirty="0"/>
              <a:t>Bogart Annuity Calculator Results for David Johnson – Part 3</a:t>
            </a:r>
          </a:p>
        </p:txBody>
      </p:sp>
      <p:sp>
        <p:nvSpPr>
          <p:cNvPr id="11" name="Oval 10">
            <a:extLst>
              <a:ext uri="{FF2B5EF4-FFF2-40B4-BE49-F238E27FC236}">
                <a16:creationId xmlns:a16="http://schemas.microsoft.com/office/drawing/2014/main" id="{0D8B8F55-85EE-445D-951D-ED1109CAC58F}"/>
              </a:ext>
            </a:extLst>
          </p:cNvPr>
          <p:cNvSpPr/>
          <p:nvPr/>
        </p:nvSpPr>
        <p:spPr>
          <a:xfrm>
            <a:off x="6268376" y="1676400"/>
            <a:ext cx="609600" cy="3048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85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2B45AE-3BB0-4929-99F7-05121F7D2803}"/>
              </a:ext>
            </a:extLst>
          </p:cNvPr>
          <p:cNvSpPr>
            <a:spLocks noGrp="1"/>
          </p:cNvSpPr>
          <p:nvPr>
            <p:ph type="dt" sz="half" idx="10"/>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12"/>
          </p:nvPr>
        </p:nvSpPr>
        <p:spPr/>
        <p:txBody>
          <a:bodyPr/>
          <a:lstStyle/>
          <a:p>
            <a:pPr>
              <a:defRPr/>
            </a:pPr>
            <a:fld id="{0C71C609-0F0D-4841-9F2F-030B3379F104}" type="slidenum">
              <a:rPr lang="en-US" altLang="en-US" smtClean="0"/>
              <a:pPr>
                <a:defRPr/>
              </a:pPr>
              <a:t>2</a:t>
            </a:fld>
            <a:endParaRPr lang="en-US" altLang="en-US" dirty="0"/>
          </a:p>
        </p:txBody>
      </p:sp>
      <p:sp>
        <p:nvSpPr>
          <p:cNvPr id="3" name="Title 2">
            <a:extLst>
              <a:ext uri="{FF2B5EF4-FFF2-40B4-BE49-F238E27FC236}">
                <a16:creationId xmlns:a16="http://schemas.microsoft.com/office/drawing/2014/main" id="{608B0A7A-9383-4BE0-B5AD-311685FE80E0}"/>
              </a:ext>
            </a:extLst>
          </p:cNvPr>
          <p:cNvSpPr>
            <a:spLocks noGrp="1"/>
          </p:cNvSpPr>
          <p:nvPr>
            <p:ph type="title"/>
          </p:nvPr>
        </p:nvSpPr>
        <p:spPr/>
        <p:txBody>
          <a:bodyPr>
            <a:normAutofit fontScale="90000"/>
          </a:bodyPr>
          <a:lstStyle/>
          <a:p>
            <a:r>
              <a:rPr lang="en-US" dirty="0"/>
              <a:t>Scenario #1 Joint and Survivor Annuity Pension for Martin </a:t>
            </a:r>
            <a:r>
              <a:rPr lang="en-US" dirty="0" err="1"/>
              <a:t>Bongiovi</a:t>
            </a:r>
            <a:endParaRPr lang="en-US" dirty="0"/>
          </a:p>
        </p:txBody>
      </p:sp>
      <p:sp>
        <p:nvSpPr>
          <p:cNvPr id="15" name="TextBox 14">
            <a:extLst>
              <a:ext uri="{FF2B5EF4-FFF2-40B4-BE49-F238E27FC236}">
                <a16:creationId xmlns:a16="http://schemas.microsoft.com/office/drawing/2014/main" id="{D5648B79-2153-447F-BC44-555B95FDBA61}"/>
              </a:ext>
            </a:extLst>
          </p:cNvPr>
          <p:cNvSpPr txBox="1"/>
          <p:nvPr/>
        </p:nvSpPr>
        <p:spPr>
          <a:xfrm>
            <a:off x="4419600" y="3520277"/>
            <a:ext cx="3516219" cy="646331"/>
          </a:xfrm>
          <a:prstGeom prst="rect">
            <a:avLst/>
          </a:prstGeom>
          <a:noFill/>
          <a:ln w="28575">
            <a:solidFill>
              <a:srgbClr val="FF0000"/>
            </a:solidFill>
          </a:ln>
        </p:spPr>
        <p:txBody>
          <a:bodyPr wrap="none" rtlCol="0">
            <a:spAutoFit/>
          </a:bodyPr>
          <a:lstStyle/>
          <a:p>
            <a:r>
              <a:rPr lang="en-US" b="1" dirty="0">
                <a:solidFill>
                  <a:srgbClr val="FF0000"/>
                </a:solidFill>
              </a:rPr>
              <a:t>Date pension started:  02/01/2014</a:t>
            </a:r>
          </a:p>
          <a:p>
            <a:r>
              <a:rPr lang="en-US" b="1" dirty="0">
                <a:solidFill>
                  <a:srgbClr val="FF0000"/>
                </a:solidFill>
              </a:rPr>
              <a:t>Joint and Survivor Annuity Pension</a:t>
            </a:r>
          </a:p>
        </p:txBody>
      </p:sp>
      <p:pic>
        <p:nvPicPr>
          <p:cNvPr id="7" name="Picture 6">
            <a:extLst>
              <a:ext uri="{FF2B5EF4-FFF2-40B4-BE49-F238E27FC236}">
                <a16:creationId xmlns:a16="http://schemas.microsoft.com/office/drawing/2014/main" id="{0AACC1EB-C412-4F73-B624-D2A65BEB99C0}"/>
              </a:ext>
            </a:extLst>
          </p:cNvPr>
          <p:cNvPicPr>
            <a:picLocks noChangeAspect="1"/>
          </p:cNvPicPr>
          <p:nvPr/>
        </p:nvPicPr>
        <p:blipFill>
          <a:blip r:embed="rId2"/>
          <a:stretch>
            <a:fillRect/>
          </a:stretch>
        </p:blipFill>
        <p:spPr>
          <a:xfrm>
            <a:off x="1775085" y="1447800"/>
            <a:ext cx="8641829" cy="1889924"/>
          </a:xfrm>
          <a:prstGeom prst="rect">
            <a:avLst/>
          </a:prstGeom>
        </p:spPr>
      </p:pic>
    </p:spTree>
    <p:extLst>
      <p:ext uri="{BB962C8B-B14F-4D97-AF65-F5344CB8AC3E}">
        <p14:creationId xmlns:p14="http://schemas.microsoft.com/office/powerpoint/2010/main" val="29776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1982C-8A11-4380-AE39-000E8E48990B}"/>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1AFBE7BF-8EED-4C81-813D-8B1061ABC3B6}"/>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B7B3578D-0B5D-4DA1-BEA8-A0ACA6FEE00D}"/>
              </a:ext>
            </a:extLst>
          </p:cNvPr>
          <p:cNvSpPr>
            <a:spLocks noGrp="1"/>
          </p:cNvSpPr>
          <p:nvPr>
            <p:ph type="sldNum" sz="quarter" idx="12"/>
          </p:nvPr>
        </p:nvSpPr>
        <p:spPr/>
        <p:txBody>
          <a:bodyPr/>
          <a:lstStyle/>
          <a:p>
            <a:pPr>
              <a:defRPr/>
            </a:pPr>
            <a:fld id="{9C9E3000-1FE7-4597-BE23-A1AC10F0DE04}" type="slidenum">
              <a:rPr lang="en-US" altLang="en-US" smtClean="0"/>
              <a:pPr>
                <a:defRPr/>
              </a:pPr>
              <a:t>3</a:t>
            </a:fld>
            <a:endParaRPr lang="en-US" altLang="en-US" dirty="0"/>
          </a:p>
        </p:txBody>
      </p:sp>
      <p:sp>
        <p:nvSpPr>
          <p:cNvPr id="5" name="Title 4">
            <a:extLst>
              <a:ext uri="{FF2B5EF4-FFF2-40B4-BE49-F238E27FC236}">
                <a16:creationId xmlns:a16="http://schemas.microsoft.com/office/drawing/2014/main" id="{FB992253-87F2-4511-85B4-71D8B36015D6}"/>
              </a:ext>
            </a:extLst>
          </p:cNvPr>
          <p:cNvSpPr>
            <a:spLocks noGrp="1"/>
          </p:cNvSpPr>
          <p:nvPr>
            <p:ph type="title"/>
          </p:nvPr>
        </p:nvSpPr>
        <p:spPr/>
        <p:txBody>
          <a:bodyPr>
            <a:normAutofit fontScale="90000"/>
          </a:bodyPr>
          <a:lstStyle/>
          <a:p>
            <a:r>
              <a:rPr lang="en-US" dirty="0"/>
              <a:t>1099-R Joint and Survivor Annuity Pension for Martin </a:t>
            </a:r>
            <a:r>
              <a:rPr lang="en-US" dirty="0" err="1"/>
              <a:t>Bongiovi</a:t>
            </a:r>
            <a:endParaRPr lang="en-US" dirty="0"/>
          </a:p>
        </p:txBody>
      </p:sp>
      <p:pic>
        <p:nvPicPr>
          <p:cNvPr id="10" name="Picture 9">
            <a:extLst>
              <a:ext uri="{FF2B5EF4-FFF2-40B4-BE49-F238E27FC236}">
                <a16:creationId xmlns:a16="http://schemas.microsoft.com/office/drawing/2014/main" id="{EE93A170-C0CC-4B23-B852-4EAD62E2745B}"/>
              </a:ext>
            </a:extLst>
          </p:cNvPr>
          <p:cNvPicPr>
            <a:picLocks noChangeAspect="1"/>
          </p:cNvPicPr>
          <p:nvPr/>
        </p:nvPicPr>
        <p:blipFill>
          <a:blip r:embed="rId2"/>
          <a:stretch>
            <a:fillRect/>
          </a:stretch>
        </p:blipFill>
        <p:spPr>
          <a:xfrm>
            <a:off x="2335204" y="1342358"/>
            <a:ext cx="7521592" cy="4922947"/>
          </a:xfrm>
          <a:prstGeom prst="rect">
            <a:avLst/>
          </a:prstGeom>
        </p:spPr>
      </p:pic>
    </p:spTree>
    <p:extLst>
      <p:ext uri="{BB962C8B-B14F-4D97-AF65-F5344CB8AC3E}">
        <p14:creationId xmlns:p14="http://schemas.microsoft.com/office/powerpoint/2010/main" val="112618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84E5-62D7-45C9-8B8C-7C6875D61856}"/>
              </a:ext>
            </a:extLst>
          </p:cNvPr>
          <p:cNvSpPr>
            <a:spLocks noGrp="1"/>
          </p:cNvSpPr>
          <p:nvPr>
            <p:ph sz="quarter" idx="12"/>
          </p:nvPr>
        </p:nvSpPr>
        <p:spPr>
          <a:xfrm>
            <a:off x="1295400" y="1353835"/>
            <a:ext cx="9753600" cy="4741306"/>
          </a:xfrm>
        </p:spPr>
        <p:txBody>
          <a:bodyPr>
            <a:normAutofit/>
          </a:bodyPr>
          <a:lstStyle/>
          <a:p>
            <a:r>
              <a:rPr lang="en-US" dirty="0"/>
              <a:t>How much of Martin’s pension can be excluded from taxation this year?</a:t>
            </a:r>
          </a:p>
          <a:p>
            <a:pPr lvl="1"/>
            <a:r>
              <a:rPr lang="en-US" b="1" dirty="0">
                <a:solidFill>
                  <a:srgbClr val="FF0000"/>
                </a:solidFill>
              </a:rPr>
              <a:t>$1,432</a:t>
            </a:r>
          </a:p>
          <a:p>
            <a:r>
              <a:rPr lang="en-US" dirty="0"/>
              <a:t>What amount should be entered in 1099-R Box 2a?</a:t>
            </a:r>
          </a:p>
          <a:p>
            <a:pPr lvl="1"/>
            <a:r>
              <a:rPr lang="en-US" b="1" dirty="0">
                <a:solidFill>
                  <a:srgbClr val="FF0000"/>
                </a:solidFill>
              </a:rPr>
              <a:t>$25,168</a:t>
            </a:r>
          </a:p>
          <a:p>
            <a:r>
              <a:rPr lang="en-US" dirty="0"/>
              <a:t>How much of Martin’s pension contributions have been recovered in prior years?</a:t>
            </a:r>
          </a:p>
          <a:p>
            <a:pPr lvl="1"/>
            <a:r>
              <a:rPr lang="en-US" b="1" dirty="0">
                <a:solidFill>
                  <a:srgbClr val="FF0000"/>
                </a:solidFill>
              </a:rPr>
              <a:t>$7,041</a:t>
            </a:r>
          </a:p>
          <a:p>
            <a:pPr lvl="1"/>
            <a:endParaRPr lang="en-US" dirty="0"/>
          </a:p>
          <a:p>
            <a:pPr lvl="1"/>
            <a:endParaRPr lang="en-US" b="1" dirty="0">
              <a:solidFill>
                <a:srgbClr val="FF0000"/>
              </a:solidFill>
            </a:endParaRPr>
          </a:p>
        </p:txBody>
      </p:sp>
      <p:sp>
        <p:nvSpPr>
          <p:cNvPr id="3" name="Title 2">
            <a:extLst>
              <a:ext uri="{FF2B5EF4-FFF2-40B4-BE49-F238E27FC236}">
                <a16:creationId xmlns:a16="http://schemas.microsoft.com/office/drawing/2014/main" id="{551CFD82-1E44-47E7-9B7E-FE9D1B9152D0}"/>
              </a:ext>
            </a:extLst>
          </p:cNvPr>
          <p:cNvSpPr>
            <a:spLocks noGrp="1"/>
          </p:cNvSpPr>
          <p:nvPr>
            <p:ph type="title"/>
          </p:nvPr>
        </p:nvSpPr>
        <p:spPr/>
        <p:txBody>
          <a:bodyPr/>
          <a:lstStyle/>
          <a:p>
            <a:r>
              <a:rPr lang="en-US" dirty="0"/>
              <a:t>Questions for Scenario #1</a:t>
            </a:r>
          </a:p>
        </p:txBody>
      </p:sp>
      <p:sp>
        <p:nvSpPr>
          <p:cNvPr id="4" name="Date Placeholder 3">
            <a:extLst>
              <a:ext uri="{FF2B5EF4-FFF2-40B4-BE49-F238E27FC236}">
                <a16:creationId xmlns:a16="http://schemas.microsoft.com/office/drawing/2014/main" id="{456C834B-71A3-43E4-A868-F80452324B3C}"/>
              </a:ext>
            </a:extLst>
          </p:cNvPr>
          <p:cNvSpPr>
            <a:spLocks noGrp="1"/>
          </p:cNvSpPr>
          <p:nvPr>
            <p:ph type="dt" sz="half" idx="2"/>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BCCB2206-F8DC-4ADF-90F3-142C06C5B173}"/>
              </a:ext>
            </a:extLst>
          </p:cNvPr>
          <p:cNvSpPr>
            <a:spLocks noGrp="1"/>
          </p:cNvSpPr>
          <p:nvPr>
            <p:ph type="ftr" sz="quarter" idx="3"/>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7E7A95B0-3B30-4F41-A620-CCCACD314325}"/>
              </a:ext>
            </a:extLst>
          </p:cNvPr>
          <p:cNvSpPr>
            <a:spLocks noGrp="1"/>
          </p:cNvSpPr>
          <p:nvPr>
            <p:ph type="sldNum" sz="quarter" idx="4"/>
          </p:nvPr>
        </p:nvSpPr>
        <p:spPr/>
        <p:txBody>
          <a:bodyPr/>
          <a:lstStyle/>
          <a:p>
            <a:pPr>
              <a:defRPr/>
            </a:pPr>
            <a:fld id="{0C71C609-0F0D-4841-9F2F-030B3379F104}" type="slidenum">
              <a:rPr lang="en-US" altLang="en-US" smtClean="0"/>
              <a:pPr>
                <a:defRPr/>
              </a:pPr>
              <a:t>4</a:t>
            </a:fld>
            <a:endParaRPr lang="en-US" altLang="en-US" dirty="0"/>
          </a:p>
        </p:txBody>
      </p:sp>
    </p:spTree>
    <p:extLst>
      <p:ext uri="{BB962C8B-B14F-4D97-AF65-F5344CB8AC3E}">
        <p14:creationId xmlns:p14="http://schemas.microsoft.com/office/powerpoint/2010/main" val="1335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7B2CA-0173-4016-8E93-D251C7A83C4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AFC6EF09-AC2A-40BE-BF92-35F6D0AFFF97}"/>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6E2FC62B-E018-4BD5-9591-8D76D2417925}"/>
              </a:ext>
            </a:extLst>
          </p:cNvPr>
          <p:cNvSpPr>
            <a:spLocks noGrp="1"/>
          </p:cNvSpPr>
          <p:nvPr>
            <p:ph type="sldNum" sz="quarter" idx="12"/>
          </p:nvPr>
        </p:nvSpPr>
        <p:spPr/>
        <p:txBody>
          <a:bodyPr/>
          <a:lstStyle/>
          <a:p>
            <a:pPr>
              <a:defRPr/>
            </a:pPr>
            <a:fld id="{9C9E3000-1FE7-4597-BE23-A1AC10F0DE04}" type="slidenum">
              <a:rPr lang="en-US" altLang="en-US" smtClean="0"/>
              <a:pPr>
                <a:defRPr/>
              </a:pPr>
              <a:t>5</a:t>
            </a:fld>
            <a:endParaRPr lang="en-US" altLang="en-US" dirty="0"/>
          </a:p>
        </p:txBody>
      </p:sp>
      <p:sp>
        <p:nvSpPr>
          <p:cNvPr id="5" name="Title 4">
            <a:extLst>
              <a:ext uri="{FF2B5EF4-FFF2-40B4-BE49-F238E27FC236}">
                <a16:creationId xmlns:a16="http://schemas.microsoft.com/office/drawing/2014/main" id="{1BE7F405-1EA2-4082-AD80-6B13779DF37F}"/>
              </a:ext>
            </a:extLst>
          </p:cNvPr>
          <p:cNvSpPr>
            <a:spLocks noGrp="1"/>
          </p:cNvSpPr>
          <p:nvPr>
            <p:ph type="title"/>
          </p:nvPr>
        </p:nvSpPr>
        <p:spPr/>
        <p:txBody>
          <a:bodyPr>
            <a:normAutofit fontScale="90000"/>
          </a:bodyPr>
          <a:lstStyle/>
          <a:p>
            <a:r>
              <a:rPr lang="en-US" dirty="0"/>
              <a:t>Bogart Annuity Calculator Results for Martin </a:t>
            </a:r>
            <a:r>
              <a:rPr lang="en-US" dirty="0" err="1"/>
              <a:t>Bongiovi</a:t>
            </a:r>
            <a:r>
              <a:rPr lang="en-US" dirty="0"/>
              <a:t> – Part 1</a:t>
            </a:r>
          </a:p>
        </p:txBody>
      </p:sp>
      <p:pic>
        <p:nvPicPr>
          <p:cNvPr id="7" name="Picture 6">
            <a:extLst>
              <a:ext uri="{FF2B5EF4-FFF2-40B4-BE49-F238E27FC236}">
                <a16:creationId xmlns:a16="http://schemas.microsoft.com/office/drawing/2014/main" id="{831ADE96-F674-4830-B46E-BC1F816D7414}"/>
              </a:ext>
            </a:extLst>
          </p:cNvPr>
          <p:cNvPicPr>
            <a:picLocks noChangeAspect="1"/>
          </p:cNvPicPr>
          <p:nvPr/>
        </p:nvPicPr>
        <p:blipFill>
          <a:blip r:embed="rId2"/>
          <a:stretch>
            <a:fillRect/>
          </a:stretch>
        </p:blipFill>
        <p:spPr>
          <a:xfrm>
            <a:off x="1981199" y="1281059"/>
            <a:ext cx="8489059" cy="5013573"/>
          </a:xfrm>
          <a:prstGeom prst="rect">
            <a:avLst/>
          </a:prstGeom>
        </p:spPr>
      </p:pic>
    </p:spTree>
    <p:extLst>
      <p:ext uri="{BB962C8B-B14F-4D97-AF65-F5344CB8AC3E}">
        <p14:creationId xmlns:p14="http://schemas.microsoft.com/office/powerpoint/2010/main" val="412439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7B2CA-0173-4016-8E93-D251C7A83C4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AFC6EF09-AC2A-40BE-BF92-35F6D0AFFF97}"/>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6E2FC62B-E018-4BD5-9591-8D76D2417925}"/>
              </a:ext>
            </a:extLst>
          </p:cNvPr>
          <p:cNvSpPr>
            <a:spLocks noGrp="1"/>
          </p:cNvSpPr>
          <p:nvPr>
            <p:ph type="sldNum" sz="quarter" idx="12"/>
          </p:nvPr>
        </p:nvSpPr>
        <p:spPr/>
        <p:txBody>
          <a:bodyPr/>
          <a:lstStyle/>
          <a:p>
            <a:pPr>
              <a:defRPr/>
            </a:pPr>
            <a:fld id="{9C9E3000-1FE7-4597-BE23-A1AC10F0DE04}" type="slidenum">
              <a:rPr lang="en-US" altLang="en-US" smtClean="0"/>
              <a:pPr>
                <a:defRPr/>
              </a:pPr>
              <a:t>6</a:t>
            </a:fld>
            <a:endParaRPr lang="en-US" altLang="en-US" dirty="0"/>
          </a:p>
        </p:txBody>
      </p:sp>
      <p:sp>
        <p:nvSpPr>
          <p:cNvPr id="5" name="Title 4">
            <a:extLst>
              <a:ext uri="{FF2B5EF4-FFF2-40B4-BE49-F238E27FC236}">
                <a16:creationId xmlns:a16="http://schemas.microsoft.com/office/drawing/2014/main" id="{1BE7F405-1EA2-4082-AD80-6B13779DF37F}"/>
              </a:ext>
            </a:extLst>
          </p:cNvPr>
          <p:cNvSpPr>
            <a:spLocks noGrp="1"/>
          </p:cNvSpPr>
          <p:nvPr>
            <p:ph type="title"/>
          </p:nvPr>
        </p:nvSpPr>
        <p:spPr/>
        <p:txBody>
          <a:bodyPr>
            <a:normAutofit fontScale="90000"/>
          </a:bodyPr>
          <a:lstStyle/>
          <a:p>
            <a:r>
              <a:rPr lang="en-US" dirty="0"/>
              <a:t>Bogart Annuity Calculator Results for Martin </a:t>
            </a:r>
            <a:r>
              <a:rPr lang="en-US" dirty="0" err="1"/>
              <a:t>Bongiovi</a:t>
            </a:r>
            <a:r>
              <a:rPr lang="en-US" dirty="0"/>
              <a:t> – Part 2</a:t>
            </a:r>
          </a:p>
        </p:txBody>
      </p:sp>
      <p:pic>
        <p:nvPicPr>
          <p:cNvPr id="8" name="Picture 7">
            <a:extLst>
              <a:ext uri="{FF2B5EF4-FFF2-40B4-BE49-F238E27FC236}">
                <a16:creationId xmlns:a16="http://schemas.microsoft.com/office/drawing/2014/main" id="{BDD28F61-276F-44E2-A006-70725B4353BF}"/>
              </a:ext>
            </a:extLst>
          </p:cNvPr>
          <p:cNvPicPr>
            <a:picLocks noChangeAspect="1"/>
          </p:cNvPicPr>
          <p:nvPr/>
        </p:nvPicPr>
        <p:blipFill>
          <a:blip r:embed="rId2"/>
          <a:stretch>
            <a:fillRect/>
          </a:stretch>
        </p:blipFill>
        <p:spPr>
          <a:xfrm>
            <a:off x="1143000" y="2133600"/>
            <a:ext cx="10470777" cy="3560065"/>
          </a:xfrm>
          <a:prstGeom prst="rect">
            <a:avLst/>
          </a:prstGeom>
        </p:spPr>
      </p:pic>
    </p:spTree>
    <p:extLst>
      <p:ext uri="{BB962C8B-B14F-4D97-AF65-F5344CB8AC3E}">
        <p14:creationId xmlns:p14="http://schemas.microsoft.com/office/powerpoint/2010/main" val="58203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7B2CA-0173-4016-8E93-D251C7A83C4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AFC6EF09-AC2A-40BE-BF92-35F6D0AFFF97}"/>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6E2FC62B-E018-4BD5-9591-8D76D2417925}"/>
              </a:ext>
            </a:extLst>
          </p:cNvPr>
          <p:cNvSpPr>
            <a:spLocks noGrp="1"/>
          </p:cNvSpPr>
          <p:nvPr>
            <p:ph type="sldNum" sz="quarter" idx="12"/>
          </p:nvPr>
        </p:nvSpPr>
        <p:spPr/>
        <p:txBody>
          <a:bodyPr/>
          <a:lstStyle/>
          <a:p>
            <a:pPr>
              <a:defRPr/>
            </a:pPr>
            <a:fld id="{9C9E3000-1FE7-4597-BE23-A1AC10F0DE04}" type="slidenum">
              <a:rPr lang="en-US" altLang="en-US" smtClean="0"/>
              <a:pPr>
                <a:defRPr/>
              </a:pPr>
              <a:t>7</a:t>
            </a:fld>
            <a:endParaRPr lang="en-US" altLang="en-US" dirty="0"/>
          </a:p>
        </p:txBody>
      </p:sp>
      <p:sp>
        <p:nvSpPr>
          <p:cNvPr id="5" name="Title 4">
            <a:extLst>
              <a:ext uri="{FF2B5EF4-FFF2-40B4-BE49-F238E27FC236}">
                <a16:creationId xmlns:a16="http://schemas.microsoft.com/office/drawing/2014/main" id="{1BE7F405-1EA2-4082-AD80-6B13779DF37F}"/>
              </a:ext>
            </a:extLst>
          </p:cNvPr>
          <p:cNvSpPr>
            <a:spLocks noGrp="1"/>
          </p:cNvSpPr>
          <p:nvPr>
            <p:ph type="title"/>
          </p:nvPr>
        </p:nvSpPr>
        <p:spPr/>
        <p:txBody>
          <a:bodyPr>
            <a:normAutofit fontScale="90000"/>
          </a:bodyPr>
          <a:lstStyle/>
          <a:p>
            <a:r>
              <a:rPr lang="en-US" dirty="0"/>
              <a:t>Bogart Annuity Calculator Results for Martin </a:t>
            </a:r>
            <a:r>
              <a:rPr lang="en-US" dirty="0" err="1"/>
              <a:t>Bongiovi</a:t>
            </a:r>
            <a:r>
              <a:rPr lang="en-US" dirty="0"/>
              <a:t> – Part 3</a:t>
            </a:r>
          </a:p>
        </p:txBody>
      </p:sp>
      <p:pic>
        <p:nvPicPr>
          <p:cNvPr id="10" name="Picture 9">
            <a:extLst>
              <a:ext uri="{FF2B5EF4-FFF2-40B4-BE49-F238E27FC236}">
                <a16:creationId xmlns:a16="http://schemas.microsoft.com/office/drawing/2014/main" id="{D5D67F31-9D2F-4E7C-B6A1-9ADE1093964F}"/>
              </a:ext>
            </a:extLst>
          </p:cNvPr>
          <p:cNvPicPr>
            <a:picLocks noChangeAspect="1"/>
          </p:cNvPicPr>
          <p:nvPr/>
        </p:nvPicPr>
        <p:blipFill>
          <a:blip r:embed="rId2"/>
          <a:stretch>
            <a:fillRect/>
          </a:stretch>
        </p:blipFill>
        <p:spPr>
          <a:xfrm>
            <a:off x="3242169" y="1371600"/>
            <a:ext cx="5461660" cy="4947621"/>
          </a:xfrm>
          <a:prstGeom prst="rect">
            <a:avLst/>
          </a:prstGeom>
          <a:ln>
            <a:solidFill>
              <a:schemeClr val="tx1"/>
            </a:solidFill>
          </a:ln>
        </p:spPr>
      </p:pic>
    </p:spTree>
    <p:extLst>
      <p:ext uri="{BB962C8B-B14F-4D97-AF65-F5344CB8AC3E}">
        <p14:creationId xmlns:p14="http://schemas.microsoft.com/office/powerpoint/2010/main" val="44102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2B45AE-3BB0-4929-99F7-05121F7D2803}"/>
              </a:ext>
            </a:extLst>
          </p:cNvPr>
          <p:cNvSpPr>
            <a:spLocks noGrp="1"/>
          </p:cNvSpPr>
          <p:nvPr>
            <p:ph type="dt" sz="half" idx="10"/>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12"/>
          </p:nvPr>
        </p:nvSpPr>
        <p:spPr/>
        <p:txBody>
          <a:bodyPr/>
          <a:lstStyle/>
          <a:p>
            <a:pPr>
              <a:defRPr/>
            </a:pPr>
            <a:fld id="{0C71C609-0F0D-4841-9F2F-030B3379F104}" type="slidenum">
              <a:rPr lang="en-US" altLang="en-US" smtClean="0"/>
              <a:pPr>
                <a:defRPr/>
              </a:pPr>
              <a:t>8</a:t>
            </a:fld>
            <a:endParaRPr lang="en-US" altLang="en-US" dirty="0"/>
          </a:p>
        </p:txBody>
      </p:sp>
      <p:sp>
        <p:nvSpPr>
          <p:cNvPr id="3" name="Title 2">
            <a:extLst>
              <a:ext uri="{FF2B5EF4-FFF2-40B4-BE49-F238E27FC236}">
                <a16:creationId xmlns:a16="http://schemas.microsoft.com/office/drawing/2014/main" id="{608B0A7A-9383-4BE0-B5AD-311685FE80E0}"/>
              </a:ext>
            </a:extLst>
          </p:cNvPr>
          <p:cNvSpPr>
            <a:spLocks noGrp="1"/>
          </p:cNvSpPr>
          <p:nvPr>
            <p:ph type="title"/>
          </p:nvPr>
        </p:nvSpPr>
        <p:spPr/>
        <p:txBody>
          <a:bodyPr>
            <a:normAutofit fontScale="90000"/>
          </a:bodyPr>
          <a:lstStyle/>
          <a:p>
            <a:r>
              <a:rPr lang="en-US" dirty="0"/>
              <a:t>Scenario #2 Disability Pension for Diana Adams</a:t>
            </a:r>
          </a:p>
        </p:txBody>
      </p:sp>
      <p:pic>
        <p:nvPicPr>
          <p:cNvPr id="8" name="Picture 7">
            <a:extLst>
              <a:ext uri="{FF2B5EF4-FFF2-40B4-BE49-F238E27FC236}">
                <a16:creationId xmlns:a16="http://schemas.microsoft.com/office/drawing/2014/main" id="{BC6F9EDA-0F77-4D4B-99A8-9D699D9619AB}"/>
              </a:ext>
            </a:extLst>
          </p:cNvPr>
          <p:cNvPicPr>
            <a:picLocks noChangeAspect="1"/>
          </p:cNvPicPr>
          <p:nvPr/>
        </p:nvPicPr>
        <p:blipFill>
          <a:blip r:embed="rId2"/>
          <a:stretch>
            <a:fillRect/>
          </a:stretch>
        </p:blipFill>
        <p:spPr>
          <a:xfrm>
            <a:off x="1676399" y="1452102"/>
            <a:ext cx="3939881" cy="1889924"/>
          </a:xfrm>
          <a:prstGeom prst="rect">
            <a:avLst/>
          </a:prstGeom>
        </p:spPr>
      </p:pic>
      <p:pic>
        <p:nvPicPr>
          <p:cNvPr id="10" name="Picture 9">
            <a:extLst>
              <a:ext uri="{FF2B5EF4-FFF2-40B4-BE49-F238E27FC236}">
                <a16:creationId xmlns:a16="http://schemas.microsoft.com/office/drawing/2014/main" id="{6B672695-C891-4CEB-A993-F5005DAABFF5}"/>
              </a:ext>
            </a:extLst>
          </p:cNvPr>
          <p:cNvPicPr>
            <a:picLocks noChangeAspect="1"/>
          </p:cNvPicPr>
          <p:nvPr/>
        </p:nvPicPr>
        <p:blipFill>
          <a:blip r:embed="rId3"/>
          <a:stretch>
            <a:fillRect/>
          </a:stretch>
        </p:blipFill>
        <p:spPr>
          <a:xfrm>
            <a:off x="6903839" y="1424024"/>
            <a:ext cx="3901778" cy="1844200"/>
          </a:xfrm>
          <a:prstGeom prst="rect">
            <a:avLst/>
          </a:prstGeom>
        </p:spPr>
      </p:pic>
      <p:pic>
        <p:nvPicPr>
          <p:cNvPr id="12" name="Picture 11">
            <a:extLst>
              <a:ext uri="{FF2B5EF4-FFF2-40B4-BE49-F238E27FC236}">
                <a16:creationId xmlns:a16="http://schemas.microsoft.com/office/drawing/2014/main" id="{26E4F769-A6E0-46DF-9A43-7366D9E38275}"/>
              </a:ext>
            </a:extLst>
          </p:cNvPr>
          <p:cNvPicPr>
            <a:picLocks noChangeAspect="1"/>
          </p:cNvPicPr>
          <p:nvPr/>
        </p:nvPicPr>
        <p:blipFill>
          <a:blip r:embed="rId4"/>
          <a:stretch>
            <a:fillRect/>
          </a:stretch>
        </p:blipFill>
        <p:spPr>
          <a:xfrm>
            <a:off x="1676399" y="3515975"/>
            <a:ext cx="2712955" cy="1699407"/>
          </a:xfrm>
          <a:prstGeom prst="rect">
            <a:avLst/>
          </a:prstGeom>
        </p:spPr>
      </p:pic>
      <p:pic>
        <p:nvPicPr>
          <p:cNvPr id="14" name="Picture 13">
            <a:extLst>
              <a:ext uri="{FF2B5EF4-FFF2-40B4-BE49-F238E27FC236}">
                <a16:creationId xmlns:a16="http://schemas.microsoft.com/office/drawing/2014/main" id="{77E667DF-995D-46E8-B908-88C061A32A37}"/>
              </a:ext>
            </a:extLst>
          </p:cNvPr>
          <p:cNvPicPr>
            <a:picLocks noChangeAspect="1"/>
          </p:cNvPicPr>
          <p:nvPr/>
        </p:nvPicPr>
        <p:blipFill>
          <a:blip r:embed="rId5"/>
          <a:stretch>
            <a:fillRect/>
          </a:stretch>
        </p:blipFill>
        <p:spPr>
          <a:xfrm>
            <a:off x="8120480" y="3496922"/>
            <a:ext cx="2697714" cy="1737511"/>
          </a:xfrm>
          <a:prstGeom prst="rect">
            <a:avLst/>
          </a:prstGeom>
        </p:spPr>
      </p:pic>
      <p:sp>
        <p:nvSpPr>
          <p:cNvPr id="15" name="TextBox 14">
            <a:extLst>
              <a:ext uri="{FF2B5EF4-FFF2-40B4-BE49-F238E27FC236}">
                <a16:creationId xmlns:a16="http://schemas.microsoft.com/office/drawing/2014/main" id="{D5648B79-2153-447F-BC44-555B95FDBA61}"/>
              </a:ext>
            </a:extLst>
          </p:cNvPr>
          <p:cNvSpPr txBox="1"/>
          <p:nvPr/>
        </p:nvSpPr>
        <p:spPr>
          <a:xfrm>
            <a:off x="4566263" y="3856482"/>
            <a:ext cx="3291670" cy="1200329"/>
          </a:xfrm>
          <a:prstGeom prst="rect">
            <a:avLst/>
          </a:prstGeom>
          <a:noFill/>
          <a:ln w="28575">
            <a:solidFill>
              <a:srgbClr val="FF0000"/>
            </a:solidFill>
          </a:ln>
        </p:spPr>
        <p:txBody>
          <a:bodyPr wrap="none" rtlCol="0">
            <a:spAutoFit/>
          </a:bodyPr>
          <a:lstStyle/>
          <a:p>
            <a:r>
              <a:rPr lang="en-US" b="1" dirty="0">
                <a:solidFill>
                  <a:srgbClr val="FF0000"/>
                </a:solidFill>
              </a:rPr>
              <a:t>Date disability pension started:</a:t>
            </a:r>
          </a:p>
          <a:p>
            <a:r>
              <a:rPr lang="en-US" b="1" dirty="0">
                <a:solidFill>
                  <a:srgbClr val="FF0000"/>
                </a:solidFill>
              </a:rPr>
              <a:t>       07/01/2016</a:t>
            </a:r>
          </a:p>
          <a:p>
            <a:r>
              <a:rPr lang="en-US" b="1" dirty="0">
                <a:solidFill>
                  <a:srgbClr val="FF0000"/>
                </a:solidFill>
              </a:rPr>
              <a:t>Employer’s minimum retirement</a:t>
            </a:r>
          </a:p>
          <a:p>
            <a:r>
              <a:rPr lang="en-US" b="1" dirty="0">
                <a:solidFill>
                  <a:srgbClr val="FF0000"/>
                </a:solidFill>
              </a:rPr>
              <a:t>      age:  55</a:t>
            </a:r>
          </a:p>
        </p:txBody>
      </p:sp>
    </p:spTree>
    <p:extLst>
      <p:ext uri="{BB962C8B-B14F-4D97-AF65-F5344CB8AC3E}">
        <p14:creationId xmlns:p14="http://schemas.microsoft.com/office/powerpoint/2010/main" val="10782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1982C-8A11-4380-AE39-000E8E48990B}"/>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1AFBE7BF-8EED-4C81-813D-8B1061ABC3B6}"/>
              </a:ext>
            </a:extLst>
          </p:cNvPr>
          <p:cNvSpPr>
            <a:spLocks noGrp="1"/>
          </p:cNvSpPr>
          <p:nvPr>
            <p:ph type="ftr" sz="quarter" idx="11"/>
          </p:nvPr>
        </p:nvSpPr>
        <p:spPr/>
        <p:txBody>
          <a:bodyPr/>
          <a:lstStyle/>
          <a:p>
            <a:pPr>
              <a:defRPr/>
            </a:pPr>
            <a:r>
              <a:rPr lang="es-ES"/>
              <a:t>NJ Bogart Anuity Calculator Scenarios</a:t>
            </a:r>
            <a:endParaRPr lang="en-US" dirty="0"/>
          </a:p>
        </p:txBody>
      </p:sp>
      <p:sp>
        <p:nvSpPr>
          <p:cNvPr id="4" name="Slide Number Placeholder 3">
            <a:extLst>
              <a:ext uri="{FF2B5EF4-FFF2-40B4-BE49-F238E27FC236}">
                <a16:creationId xmlns:a16="http://schemas.microsoft.com/office/drawing/2014/main" id="{B7B3578D-0B5D-4DA1-BEA8-A0ACA6FEE00D}"/>
              </a:ext>
            </a:extLst>
          </p:cNvPr>
          <p:cNvSpPr>
            <a:spLocks noGrp="1"/>
          </p:cNvSpPr>
          <p:nvPr>
            <p:ph type="sldNum" sz="quarter" idx="12"/>
          </p:nvPr>
        </p:nvSpPr>
        <p:spPr/>
        <p:txBody>
          <a:bodyPr/>
          <a:lstStyle/>
          <a:p>
            <a:pPr>
              <a:defRPr/>
            </a:pPr>
            <a:fld id="{9C9E3000-1FE7-4597-BE23-A1AC10F0DE04}" type="slidenum">
              <a:rPr lang="en-US" altLang="en-US" smtClean="0"/>
              <a:pPr>
                <a:defRPr/>
              </a:pPr>
              <a:t>9</a:t>
            </a:fld>
            <a:endParaRPr lang="en-US" altLang="en-US" dirty="0"/>
          </a:p>
        </p:txBody>
      </p:sp>
      <p:sp>
        <p:nvSpPr>
          <p:cNvPr id="5" name="Title 4">
            <a:extLst>
              <a:ext uri="{FF2B5EF4-FFF2-40B4-BE49-F238E27FC236}">
                <a16:creationId xmlns:a16="http://schemas.microsoft.com/office/drawing/2014/main" id="{FB992253-87F2-4511-85B4-71D8B36015D6}"/>
              </a:ext>
            </a:extLst>
          </p:cNvPr>
          <p:cNvSpPr>
            <a:spLocks noGrp="1"/>
          </p:cNvSpPr>
          <p:nvPr>
            <p:ph type="title"/>
          </p:nvPr>
        </p:nvSpPr>
        <p:spPr/>
        <p:txBody>
          <a:bodyPr/>
          <a:lstStyle/>
          <a:p>
            <a:r>
              <a:rPr lang="en-US" dirty="0"/>
              <a:t>1099-R Disability Pension for Diana Adams</a:t>
            </a:r>
          </a:p>
        </p:txBody>
      </p:sp>
      <p:pic>
        <p:nvPicPr>
          <p:cNvPr id="7" name="Picture 6">
            <a:extLst>
              <a:ext uri="{FF2B5EF4-FFF2-40B4-BE49-F238E27FC236}">
                <a16:creationId xmlns:a16="http://schemas.microsoft.com/office/drawing/2014/main" id="{C3F4733F-E685-4992-B9CA-92CB3B7F27B9}"/>
              </a:ext>
            </a:extLst>
          </p:cNvPr>
          <p:cNvPicPr>
            <a:picLocks noChangeAspect="1"/>
          </p:cNvPicPr>
          <p:nvPr/>
        </p:nvPicPr>
        <p:blipFill>
          <a:blip r:embed="rId2"/>
          <a:stretch>
            <a:fillRect/>
          </a:stretch>
        </p:blipFill>
        <p:spPr>
          <a:xfrm>
            <a:off x="2259099" y="1381526"/>
            <a:ext cx="7366798" cy="4791777"/>
          </a:xfrm>
          <a:prstGeom prst="rect">
            <a:avLst/>
          </a:prstGeom>
        </p:spPr>
      </p:pic>
    </p:spTree>
    <p:extLst>
      <p:ext uri="{BB962C8B-B14F-4D97-AF65-F5344CB8AC3E}">
        <p14:creationId xmlns:p14="http://schemas.microsoft.com/office/powerpoint/2010/main" val="3883495042"/>
      </p:ext>
    </p:extLst>
  </p:cSld>
  <p:clrMapOvr>
    <a:masterClrMapping/>
  </p:clrMapOvr>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mtClean="0"/>
        </a:defPPr>
      </a:lstStyle>
    </a:txDef>
  </a:objectDefaults>
  <a:extraClrSchemeLst/>
  <a:extLst>
    <a:ext uri="{05A4C25C-085E-4340-85A3-A5531E510DB2}">
      <thm15:themeFamily xmlns:thm15="http://schemas.microsoft.com/office/thememl/2012/main" name="Lesson Template.pptx" id="{B4BE85AF-5C79-4446-BC1A-A7D94BD785D4}" vid="{A8ED65DF-E4F6-4F4C-831A-BA285120E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Lesson Template</Template>
  <TotalTime>469</TotalTime>
  <Words>605</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AARPF PPTX Template Wide</vt:lpstr>
      <vt:lpstr>Scenarios to Practice Using Bogart Annuity Calculator</vt:lpstr>
      <vt:lpstr>Scenario #1 Joint and Survivor Annuity Pension for Martin Bongiovi</vt:lpstr>
      <vt:lpstr>1099-R Joint and Survivor Annuity Pension for Martin Bongiovi</vt:lpstr>
      <vt:lpstr>Questions for Scenario #1</vt:lpstr>
      <vt:lpstr>Bogart Annuity Calculator Results for Martin Bongiovi – Part 1</vt:lpstr>
      <vt:lpstr>Bogart Annuity Calculator Results for Martin Bongiovi – Part 2</vt:lpstr>
      <vt:lpstr>Bogart Annuity Calculator Results for Martin Bongiovi – Part 3</vt:lpstr>
      <vt:lpstr>Scenario #2 Disability Pension for Diana Adams</vt:lpstr>
      <vt:lpstr>1099-R Disability Pension for Diana Adams</vt:lpstr>
      <vt:lpstr>Questions for Scenario #2</vt:lpstr>
      <vt:lpstr>Bogart Annuity Calculator Results for Scenario #2</vt:lpstr>
      <vt:lpstr>Scenario #3 PSO Pension for David Johnson </vt:lpstr>
      <vt:lpstr>1099-R PSO Pension for David Johnson</vt:lpstr>
      <vt:lpstr>Questions for Scenario #3</vt:lpstr>
      <vt:lpstr>Bogart Annuity Calculator Results for David Johnson - Entering $4,000 as PSO Health Insurance Premiums</vt:lpstr>
      <vt:lpstr>Bogart Annuity Calculator Results for David Johnson – Part 1 Entering $3,000 as PSO Health Insurance Premiums</vt:lpstr>
      <vt:lpstr>Bogart Annuity Calculator Results for David Johnson – Part 2</vt:lpstr>
      <vt:lpstr>Bogart Annuity Calculator Results for David Johnson –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Scenarios to Practice Using Bogart Annuity Calculator</dc:title>
  <dc:creator>disney52fan@gmail.com</dc:creator>
  <cp:lastModifiedBy>Al TP4F</cp:lastModifiedBy>
  <cp:revision>24</cp:revision>
  <dcterms:created xsi:type="dcterms:W3CDTF">2020-12-10T21:10:06Z</dcterms:created>
  <dcterms:modified xsi:type="dcterms:W3CDTF">2020-12-15T12:05:16Z</dcterms:modified>
</cp:coreProperties>
</file>